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7" r:id="rId6"/>
    <p:sldId id="270" r:id="rId7"/>
    <p:sldId id="272" r:id="rId8"/>
    <p:sldId id="274" r:id="rId9"/>
    <p:sldId id="273" r:id="rId10"/>
    <p:sldId id="266" r:id="rId11"/>
    <p:sldId id="265" r:id="rId12"/>
    <p:sldId id="275" r:id="rId13"/>
    <p:sldId id="268" r:id="rId14"/>
    <p:sldId id="27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91" autoAdjust="0"/>
    <p:restoredTop sz="94660"/>
  </p:normalViewPr>
  <p:slideViewPr>
    <p:cSldViewPr>
      <p:cViewPr varScale="1">
        <p:scale>
          <a:sx n="90" d="100"/>
          <a:sy n="90" d="100"/>
        </p:scale>
        <p:origin x="1074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2400300"/>
            <a:ext cx="6400800" cy="120015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2" y="1086978"/>
            <a:ext cx="9021537" cy="114551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2" y="1047540"/>
            <a:ext cx="9021537" cy="90435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2" y="2232487"/>
            <a:ext cx="9021537" cy="8289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129448"/>
            <a:ext cx="8229600" cy="1102519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11680" cy="4388644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29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714376"/>
            <a:ext cx="7772400" cy="1021556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910953"/>
            <a:ext cx="7772400" cy="1003697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4629150"/>
            <a:ext cx="4000500" cy="3429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3" y="1782623"/>
            <a:ext cx="9013515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7" y="1756107"/>
            <a:ext cx="9013781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7" y="1851660"/>
            <a:ext cx="9014621" cy="3429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200150"/>
            <a:ext cx="1905000" cy="337185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200150"/>
            <a:ext cx="5715000" cy="337185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675413"/>
            <a:ext cx="7315200" cy="391716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4084369"/>
            <a:ext cx="7315200" cy="514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4629150"/>
            <a:ext cx="3886200" cy="3429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3512666"/>
            <a:ext cx="9006840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9" y="3487856"/>
            <a:ext cx="9006639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1" y="3579919"/>
            <a:ext cx="9006637" cy="3660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9" y="50007"/>
            <a:ext cx="9001873" cy="3436144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05979"/>
            <a:ext cx="7772400" cy="85725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7772400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4643437"/>
            <a:ext cx="2476500" cy="357188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png"/><Relationship Id="rId7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635646"/>
            <a:ext cx="9144000" cy="2322258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54864" algn="ctr">
              <a:spcBef>
                <a:spcPct val="0"/>
              </a:spcBef>
            </a:pPr>
            <a:r>
              <a:rPr lang="ru-RU" sz="4900" b="1" dirty="0"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Конспект НОД </a:t>
            </a:r>
            <a:br>
              <a:rPr lang="ru-RU" sz="4900" b="1" dirty="0"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4900" b="1" dirty="0"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 речевому развитию</a:t>
            </a:r>
          </a:p>
          <a:p>
            <a:pPr marL="54864" algn="ctr">
              <a:spcBef>
                <a:spcPct val="0"/>
              </a:spcBef>
            </a:pPr>
            <a:r>
              <a:rPr lang="ru-RU" sz="4900" b="1" dirty="0"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«Весёлая пчела и её друзья»</a:t>
            </a:r>
            <a:br>
              <a:rPr lang="ru-RU" sz="3600" dirty="0"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3600" dirty="0"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940152" y="3457553"/>
            <a:ext cx="3203848" cy="11341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292100" indent="-292100" algn="r">
              <a:buClr>
                <a:schemeClr val="accent1"/>
              </a:buClr>
              <a:buSzPct val="70000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</a:t>
            </a:r>
          </a:p>
          <a:p>
            <a:pPr marL="292100" indent="-292100" algn="r">
              <a:buClr>
                <a:schemeClr val="accent1"/>
              </a:buClr>
              <a:buSzPct val="70000"/>
              <a:defRPr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Инюткина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М.В.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0" y="627534"/>
            <a:ext cx="9144000" cy="4515966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Педагог: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Ребята, у нашего жука есть целое семейство</a:t>
            </a:r>
            <a:r>
              <a:rPr kumimoji="0" lang="ru-RU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они хотят поиграть с вами в прятки. Вы согласны?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Дети: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отвечают.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Педагог: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Прятки эти необычные. Посмотрите, у меня в руках  много разных картинок. Жуки могут прятаться за теми картинками, где есть звук [Ж]. Давайте ещё раз произнесем звук [Ж].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Дети: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произносят звук.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Педагог: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Где же спрятались жуки?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lvl="0" indent="-274320" algn="ctr"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ru-RU" sz="3200" dirty="0"/>
              <a:t>Дети совместно с педагогом изучают картинки и кладут маленькие картинки жуков на те предметы, </a:t>
            </a:r>
            <a:br>
              <a:rPr lang="ru-RU" sz="3200" dirty="0"/>
            </a:br>
            <a:r>
              <a:rPr lang="ru-RU" sz="3200" dirty="0"/>
              <a:t>в которых есть  звук [Ж].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99592" y="0"/>
            <a:ext cx="7772400" cy="77154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Основная часть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736x/26/2c/da/262cdadeae45beace2081a94823f4d2a--animal-illustrations-clip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7494"/>
            <a:ext cx="1872208" cy="1872208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</p:pic>
      <p:pic>
        <p:nvPicPr>
          <p:cNvPr id="1028" name="Picture 4" descr="https://i.pinimg.com/originals/93/f1/64/93f164f0d418b9f76c6cd23823d64b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571750"/>
            <a:ext cx="1800200" cy="1875535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</p:pic>
      <p:pic>
        <p:nvPicPr>
          <p:cNvPr id="1030" name="Picture 6" descr="https://i.pinimg.com/originals/03/44/0e/03440e67d62ca623f0ee37f7c36fbbc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571750"/>
            <a:ext cx="1872208" cy="1872208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</p:pic>
      <p:pic>
        <p:nvPicPr>
          <p:cNvPr id="1032" name="Picture 8" descr="https://i.pinimg.com/originals/23/2b/a8/232ba84884386588e7db770d9c12ba0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267494"/>
            <a:ext cx="1800199" cy="188182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</p:pic>
      <p:pic>
        <p:nvPicPr>
          <p:cNvPr id="1034" name="Picture 10" descr="https://avatars.mds.yandex.net/get-pdb/2108309/2b1c598f-4cf2-4ffb-b58d-b86a2c5d6a59/s12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267494"/>
            <a:ext cx="1656184" cy="1862089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</p:pic>
      <p:pic>
        <p:nvPicPr>
          <p:cNvPr id="1038" name="Picture 14" descr="https://i.pinimg.com/originals/ea/9b/9d/ea9b9d0b9bc46269f8402bfd7379b8d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730781">
            <a:off x="2291949" y="1513728"/>
            <a:ext cx="864096" cy="87902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9" name="Picture 14" descr="https://i.pinimg.com/originals/ea/9b/9d/ea9b9d0b9bc46269f8402bfd7379b8d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39890">
            <a:off x="7620539" y="1513728"/>
            <a:ext cx="864096" cy="87902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1040" name="Picture 16" descr="https://avatars.mds.yandex.net/get-pdb/1780055/ff53a59e-a0d3-4765-af27-3b90feaea461/s1200?webp=fals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35896" y="2643758"/>
            <a:ext cx="1822599" cy="180020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</p:pic>
      <p:pic>
        <p:nvPicPr>
          <p:cNvPr id="11" name="Picture 14" descr="https://i.pinimg.com/originals/ea/9b/9d/ea9b9d0b9bc46269f8402bfd7379b8d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9877788">
            <a:off x="5005915" y="4012267"/>
            <a:ext cx="864096" cy="87902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0" y="483518"/>
            <a:ext cx="9144000" cy="465998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Педагог: </a:t>
            </a:r>
            <a:r>
              <a:rPr lang="ru-RU" sz="2400" dirty="0"/>
              <a:t>Ребята, у меня есть волшебные буквы. Предлагаю на них посмотреть и показать нужные эмоции.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endParaRPr lang="ru-RU" sz="500" dirty="0"/>
          </a:p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ru-RU" sz="2400" dirty="0"/>
              <a:t>Педагог по одной достаёт картинки с буквами, на которых изображены различные эмоции, дети совместно с педагогом друг другу показывают эти эмоции.</a:t>
            </a:r>
            <a:br>
              <a:rPr lang="ru-RU" sz="2400" dirty="0"/>
            </a:br>
            <a:r>
              <a:rPr lang="en-US" sz="2400" b="1" dirty="0"/>
              <a:t>[</a:t>
            </a:r>
            <a:r>
              <a:rPr lang="ru-RU" sz="2400" b="1" dirty="0"/>
              <a:t>Примеры картинок</a:t>
            </a:r>
            <a:r>
              <a:rPr lang="en-US" sz="2400" b="1" dirty="0"/>
              <a:t>]</a:t>
            </a:r>
            <a:endParaRPr lang="ru-RU" sz="2400" b="1" dirty="0"/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endParaRPr lang="ru-RU" sz="28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71600" y="0"/>
            <a:ext cx="7772400" cy="77154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Основная часть</a:t>
            </a:r>
          </a:p>
        </p:txBody>
      </p:sp>
      <p:pic>
        <p:nvPicPr>
          <p:cNvPr id="1028" name="Picture 4" descr="https://klike.net/uploads/posts/2019-12/1575709728_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3219822"/>
            <a:ext cx="2273578" cy="1649076"/>
          </a:xfrm>
          <a:prstGeom prst="rect">
            <a:avLst/>
          </a:prstGeom>
          <a:noFill/>
        </p:spPr>
      </p:pic>
      <p:pic>
        <p:nvPicPr>
          <p:cNvPr id="1030" name="Picture 6" descr="https://avatars.mds.yandex.net/get-pdb/2304766/3cf514d4-2c2b-45ba-ae12-5d597f2db85c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219822"/>
            <a:ext cx="2248948" cy="1512168"/>
          </a:xfrm>
          <a:prstGeom prst="rect">
            <a:avLst/>
          </a:prstGeom>
          <a:noFill/>
        </p:spPr>
      </p:pic>
      <p:pic>
        <p:nvPicPr>
          <p:cNvPr id="1032" name="Picture 8" descr="https://www.passionforum.ru/upload/159/u15989/096/d096882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3363838"/>
            <a:ext cx="1797723" cy="1296144"/>
          </a:xfrm>
          <a:prstGeom prst="rect">
            <a:avLst/>
          </a:prstGeom>
          <a:noFill/>
        </p:spPr>
      </p:pic>
      <p:pic>
        <p:nvPicPr>
          <p:cNvPr id="1034" name="Picture 10" descr="https://www.geeksvgs.com/files/2017/09/horrifi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23878"/>
            <a:ext cx="459235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0" y="771550"/>
            <a:ext cx="9144000" cy="437195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Педагог: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Ребята, какие мы молодцы! И пчёлке помогли, и</a:t>
            </a:r>
            <a:r>
              <a:rPr kumimoji="0" lang="ru-RU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 жуками поиграли! Вам понравилось?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ru-RU" sz="3200" b="1" baseline="0" dirty="0"/>
              <a:t>Дети: </a:t>
            </a:r>
            <a:r>
              <a:rPr lang="ru-RU" sz="3200" baseline="0" dirty="0"/>
              <a:t>отвечают.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lang="ru-RU" sz="3200" b="1" dirty="0"/>
              <a:t>Рефлексия:</a:t>
            </a:r>
            <a:endParaRPr lang="ru-RU" sz="3200" b="1" baseline="0" dirty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Что вам понравилось больше всего?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lang="ru-RU" sz="3200" baseline="0" dirty="0"/>
              <a:t>Было что-то сложное?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lang="ru-RU" sz="3200" dirty="0"/>
              <a:t>С кем мы сегодня встретились?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Какой</a:t>
            </a:r>
            <a:r>
              <a:rPr kumimoji="0" lang="ru-RU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звук издаёт пчела, а какой – змея?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14400" y="1"/>
            <a:ext cx="7772400" cy="77154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Заключительная часть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5978"/>
            <a:ext cx="9144000" cy="2725812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>
                <a:solidFill>
                  <a:schemeClr val="accent1">
                    <a:lumMod val="75000"/>
                  </a:schemeClr>
                </a:solidFill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 txBox="1">
            <a:spLocks/>
          </p:cNvSpPr>
          <p:nvPr/>
        </p:nvSpPr>
        <p:spPr>
          <a:xfrm>
            <a:off x="0" y="914400"/>
            <a:ext cx="9144000" cy="42291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72A376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Возраст: 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4-5 лет (средняя группа).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72A376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lvl="0" indent="-274320">
              <a:spcBef>
                <a:spcPts val="580"/>
              </a:spcBef>
              <a:buClr>
                <a:srgbClr val="72A376"/>
              </a:buClr>
              <a:buSzPct val="85000"/>
              <a:buFont typeface="Arial" pitchFamily="34" charset="0"/>
              <a:buChar char="•"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Цель: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Формировать правильное произношение звуков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[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Ж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]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</a:t>
            </a:r>
            <a:r>
              <a:rPr lang="en-US" sz="3600" dirty="0">
                <a:solidFill>
                  <a:prstClr val="black"/>
                </a:solidFill>
              </a:rPr>
              <a:t>[</a:t>
            </a:r>
            <a:r>
              <a:rPr lang="ru-RU" sz="3600" dirty="0">
                <a:solidFill>
                  <a:prstClr val="black"/>
                </a:solidFill>
              </a:rPr>
              <a:t>Ш</a:t>
            </a:r>
            <a:r>
              <a:rPr lang="en-US" sz="3600" dirty="0">
                <a:solidFill>
                  <a:prstClr val="black"/>
                </a:solidFill>
              </a:rPr>
              <a:t>]</a:t>
            </a:r>
            <a:r>
              <a:rPr lang="ru-RU" sz="3600" dirty="0">
                <a:solidFill>
                  <a:prstClr val="black"/>
                </a:solidFill>
              </a:rPr>
              <a:t> 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91952" y="0"/>
            <a:ext cx="8229600" cy="699542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«Весёлая пчела и её друзья»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0" y="627534"/>
            <a:ext cx="9144000" cy="451596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Задачи: </a:t>
            </a:r>
          </a:p>
          <a:p>
            <a:pPr marL="1152000" lvl="0" indent="-514350">
              <a:spcBef>
                <a:spcPts val="580"/>
              </a:spcBef>
              <a:buClr>
                <a:schemeClr val="accent1"/>
              </a:buClr>
              <a:buSzPct val="85000"/>
              <a:buFont typeface="+mj-lt"/>
              <a:buAutoNum type="arabicPeriod"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Формирование представления детей об отличии звуков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[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Ж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]</a:t>
            </a:r>
            <a:r>
              <a:rPr lang="ru-RU" sz="3200" dirty="0"/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</a:t>
            </a:r>
            <a:r>
              <a:rPr lang="en-US" sz="3200" dirty="0"/>
              <a:t>[</a:t>
            </a:r>
            <a:r>
              <a:rPr lang="ru-RU" sz="3200" dirty="0"/>
              <a:t>Ш</a:t>
            </a:r>
            <a:r>
              <a:rPr lang="en-US" sz="3200" dirty="0"/>
              <a:t>]</a:t>
            </a:r>
            <a:r>
              <a:rPr lang="ru-RU" sz="3200" dirty="0"/>
              <a:t>;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52000" lvl="0" indent="-514350">
              <a:spcBef>
                <a:spcPts val="580"/>
              </a:spcBef>
              <a:buClr>
                <a:schemeClr val="accent1"/>
              </a:buClr>
              <a:buSzPct val="85000"/>
              <a:buFont typeface="+mj-lt"/>
              <a:buAutoNum type="arabicPeriod"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Развитие умений определять на слух  наличие или отсутствие звука [Ж]</a:t>
            </a:r>
            <a:r>
              <a:rPr lang="ru-RU" sz="3200" noProof="0" dirty="0"/>
              <a:t> и </a:t>
            </a:r>
            <a:r>
              <a:rPr lang="en-US" sz="3200" dirty="0"/>
              <a:t>[</a:t>
            </a:r>
            <a:r>
              <a:rPr lang="ru-RU" sz="3200" dirty="0"/>
              <a:t>Ш</a:t>
            </a:r>
            <a:r>
              <a:rPr lang="en-US" sz="3200" dirty="0"/>
              <a:t>]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словах;</a:t>
            </a:r>
          </a:p>
          <a:p>
            <a:pPr marL="1152000" marR="0" lvl="0" indent="-51435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+mj-lt"/>
              <a:buAutoNum type="arabicPeriod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Формирование уважительного</a:t>
            </a:r>
            <a:r>
              <a:rPr kumimoji="0" lang="ru-RU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отношения</a:t>
            </a:r>
            <a:r>
              <a:rPr kumimoji="0" lang="ru-RU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 эмоциям человека; </a:t>
            </a:r>
          </a:p>
          <a:p>
            <a:pPr marL="1152000" lvl="0" indent="-514350">
              <a:spcBef>
                <a:spcPts val="580"/>
              </a:spcBef>
              <a:buClr>
                <a:schemeClr val="accent1"/>
              </a:buClr>
              <a:buSzPct val="85000"/>
              <a:buFont typeface="+mj-lt"/>
              <a:buAutoNum type="arabicPeriod"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Формирование у детей опыта в дифференциации звуков </a:t>
            </a:r>
            <a:r>
              <a:rPr lang="en-US" sz="3200" dirty="0"/>
              <a:t>[</a:t>
            </a:r>
            <a:r>
              <a:rPr lang="ru-RU" sz="3200" dirty="0"/>
              <a:t>Ж</a:t>
            </a:r>
            <a:r>
              <a:rPr lang="en-US" sz="3200" dirty="0"/>
              <a:t>]</a:t>
            </a:r>
            <a:r>
              <a:rPr lang="ru-RU" sz="3200" dirty="0"/>
              <a:t> и </a:t>
            </a:r>
            <a:r>
              <a:rPr lang="en-US" sz="3200" dirty="0"/>
              <a:t>[</a:t>
            </a:r>
            <a:r>
              <a:rPr lang="ru-RU" sz="3200" dirty="0"/>
              <a:t>Ш</a:t>
            </a:r>
            <a:r>
              <a:rPr lang="en-US" sz="3200" dirty="0"/>
              <a:t>]</a:t>
            </a:r>
            <a:r>
              <a:rPr lang="ru-RU" sz="3200" dirty="0"/>
              <a:t>;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Оборудование: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картинки с предметами, игрушка</a:t>
            </a:r>
            <a:r>
              <a:rPr kumimoji="0" lang="ru-RU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пчелы, небольшие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картинки</a:t>
            </a:r>
            <a:r>
              <a:rPr kumimoji="0" lang="ru-RU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жуков.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91952" y="0"/>
            <a:ext cx="8229600" cy="699542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«Весёлая пчела и её друзья»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im0-tub-ru.yandex.net/i?id=c13ed2a7ff9d15850597abf8d926e84d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30927" flipH="1">
            <a:off x="7812360" y="2931790"/>
            <a:ext cx="895404" cy="936104"/>
          </a:xfrm>
          <a:prstGeom prst="rect">
            <a:avLst/>
          </a:prstGeom>
          <a:noFill/>
        </p:spPr>
      </p:pic>
      <p:sp>
        <p:nvSpPr>
          <p:cNvPr id="2" name="Содержимое 2"/>
          <p:cNvSpPr txBox="1">
            <a:spLocks/>
          </p:cNvSpPr>
          <p:nvPr/>
        </p:nvSpPr>
        <p:spPr>
          <a:xfrm>
            <a:off x="0" y="627534"/>
            <a:ext cx="9144000" cy="451596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800" dirty="0"/>
              <a:t>Педагог показывает детям игрушку пчелы.</a:t>
            </a:r>
          </a:p>
          <a:p>
            <a:pPr algn="ctr"/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>
              <a:lnSpc>
                <a:spcPct val="12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Педагог:</a:t>
            </a:r>
            <a:r>
              <a:rPr lang="ru-RU" sz="3200" noProof="0" dirty="0"/>
              <a:t> </a:t>
            </a:r>
            <a:r>
              <a:rPr lang="ru-RU" sz="3200" dirty="0"/>
              <a:t>Ребята, посмотрите, кого я нашла. Вы знаете, что это за насекомое?</a:t>
            </a:r>
          </a:p>
          <a:p>
            <a:pPr>
              <a:lnSpc>
                <a:spcPct val="12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3200" b="1" dirty="0"/>
              <a:t> Дети: </a:t>
            </a:r>
            <a:r>
              <a:rPr lang="ru-RU" sz="3200" dirty="0"/>
              <a:t>Пчела.</a:t>
            </a:r>
          </a:p>
          <a:p>
            <a:pPr>
              <a:lnSpc>
                <a:spcPct val="12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3200" b="1" dirty="0"/>
              <a:t> Педагог: </a:t>
            </a:r>
            <a:r>
              <a:rPr lang="ru-RU" sz="3200" dirty="0"/>
              <a:t>Да, ребята, это пчела. Она попала между рамами окна и осенью от холода уснула. Сейчас, она проснулась, как вы думаете почему?</a:t>
            </a:r>
          </a:p>
          <a:p>
            <a:pPr>
              <a:lnSpc>
                <a:spcPct val="12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3200" b="1" dirty="0"/>
              <a:t> Дети: </a:t>
            </a:r>
            <a:r>
              <a:rPr lang="ru-RU" sz="3200" dirty="0"/>
              <a:t>отвечают.</a:t>
            </a:r>
          </a:p>
          <a:p>
            <a:pPr>
              <a:lnSpc>
                <a:spcPct val="12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3200" b="1" dirty="0"/>
              <a:t> Педагог: </a:t>
            </a:r>
            <a:r>
              <a:rPr lang="ru-RU" sz="3200" dirty="0"/>
              <a:t>Конечно, весной яркое солнышко разбудило пчёлку, но она совсем забыла, как надо жужжать.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14400" y="1"/>
            <a:ext cx="7772400" cy="77154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Вводная часть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im0-tub-ru.yandex.net/i?id=3747afc13e01581089f0fa93d8368b2c-l&amp;ref=rim&amp;n=13&amp;w=767&amp;h=9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11145">
            <a:off x="6639364" y="3981701"/>
            <a:ext cx="864096" cy="1013937"/>
          </a:xfrm>
          <a:prstGeom prst="rect">
            <a:avLst/>
          </a:prstGeom>
          <a:noFill/>
        </p:spPr>
      </p:pic>
      <p:sp>
        <p:nvSpPr>
          <p:cNvPr id="2" name="Содержимое 2"/>
          <p:cNvSpPr txBox="1">
            <a:spLocks/>
          </p:cNvSpPr>
          <p:nvPr/>
        </p:nvSpPr>
        <p:spPr>
          <a:xfrm>
            <a:off x="0" y="627534"/>
            <a:ext cx="9144000" cy="451596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Педагог:</a:t>
            </a:r>
            <a:r>
              <a:rPr kumimoji="0" lang="ru-RU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3200" dirty="0"/>
              <a:t>Кто-нибудь помнит, как жужжит пчела?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3200" b="1" dirty="0"/>
              <a:t> Дети: </a:t>
            </a:r>
            <a:r>
              <a:rPr lang="en-US" sz="3200" dirty="0">
                <a:solidFill>
                  <a:prstClr val="black"/>
                </a:solidFill>
              </a:rPr>
              <a:t>[</a:t>
            </a:r>
            <a:r>
              <a:rPr lang="ru-RU" sz="3200" dirty="0">
                <a:solidFill>
                  <a:prstClr val="black"/>
                </a:solidFill>
              </a:rPr>
              <a:t>Ж-Ж-Ж</a:t>
            </a:r>
            <a:r>
              <a:rPr lang="en-US" sz="3200" dirty="0">
                <a:solidFill>
                  <a:prstClr val="black"/>
                </a:solidFill>
              </a:rPr>
              <a:t>]</a:t>
            </a:r>
            <a:r>
              <a:rPr lang="ru-RU" sz="3200" dirty="0">
                <a:solidFill>
                  <a:prstClr val="black"/>
                </a:solidFill>
              </a:rPr>
              <a:t>.</a:t>
            </a:r>
            <a:endParaRPr lang="ru-RU" sz="3200" dirty="0"/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3200" b="1" dirty="0"/>
              <a:t> Педагог: </a:t>
            </a:r>
            <a:r>
              <a:rPr lang="ru-RU" sz="3200" dirty="0"/>
              <a:t>Нашу пчёлку кто-то рассердил. Как жужжит сердитая пчела?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3200" b="1" dirty="0"/>
              <a:t> Дети: </a:t>
            </a:r>
            <a:r>
              <a:rPr lang="ru-RU" sz="3200" dirty="0"/>
              <a:t>отвечают.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3200" b="1" dirty="0"/>
              <a:t> Педагог: </a:t>
            </a:r>
            <a:r>
              <a:rPr lang="ru-RU" sz="3200" dirty="0"/>
              <a:t>Посмотрела на вас пчёлка, и расхотелось ей сердиться, она развеселилась. Как жужжит пчела когда ей весело?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3200" b="1" dirty="0"/>
              <a:t> Дети: </a:t>
            </a:r>
            <a:r>
              <a:rPr lang="ru-RU" sz="3200" dirty="0"/>
              <a:t>отвечают.</a:t>
            </a:r>
          </a:p>
          <a:p>
            <a:endParaRPr lang="ru-RU" sz="3200" dirty="0"/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14400" y="1"/>
            <a:ext cx="7772400" cy="77154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Основная часть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0" y="627534"/>
            <a:ext cx="9144000" cy="451596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Педагог:</a:t>
            </a:r>
            <a:r>
              <a:rPr kumimoji="0" lang="ru-RU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3200" dirty="0"/>
              <a:t>Совсем весело стало нашей пчеле, и она запела песню: </a:t>
            </a:r>
            <a:r>
              <a:rPr lang="ru-RU" sz="3200" i="1" dirty="0"/>
              <a:t>ЖУ-ЖУ-ЖУ, МОЛОКО ДАДИМ ЕЖУ. </a:t>
            </a:r>
            <a:r>
              <a:rPr lang="ru-RU" sz="3200" dirty="0"/>
              <a:t>Споём вместе с ней?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3200" b="1" dirty="0"/>
              <a:t> Дети: </a:t>
            </a:r>
            <a:r>
              <a:rPr lang="ru-RU" sz="3200" dirty="0"/>
              <a:t>повторяют строчку.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3200" b="1" dirty="0"/>
              <a:t> Педагог: </a:t>
            </a:r>
            <a:r>
              <a:rPr lang="ru-RU" sz="3200" dirty="0"/>
              <a:t>А у этой песни есть продолжение: </a:t>
            </a:r>
            <a:r>
              <a:rPr lang="ru-RU" sz="3200" i="1" dirty="0"/>
              <a:t>ЖА-ЖА-ЖА, МЫ ПОЙМАЛИ УЖА.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3200" b="1" dirty="0"/>
              <a:t> Дети: </a:t>
            </a:r>
            <a:r>
              <a:rPr lang="ru-RU" sz="3200" dirty="0"/>
              <a:t>повторяют строчку.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3200" b="1" dirty="0"/>
              <a:t> Педагог: </a:t>
            </a:r>
            <a:r>
              <a:rPr lang="ru-RU" sz="3200" dirty="0"/>
              <a:t>А теперь предлагаю спеть эту веселую песню пчелки от начала до конца.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endParaRPr lang="ru-RU" sz="1500" dirty="0"/>
          </a:p>
          <a:p>
            <a:pPr algn="ctr">
              <a:lnSpc>
                <a:spcPct val="110000"/>
              </a:lnSpc>
            </a:pPr>
            <a:r>
              <a:rPr lang="ru-RU" sz="2800" dirty="0"/>
              <a:t>Дети совместно с педагогом поют песню.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14400" y="1"/>
            <a:ext cx="7772400" cy="77154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Основная часть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s://im0-tub-ru.yandex.net/i?id=39b5ef9cad12d7c307614ba73717857d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76024">
            <a:off x="7798146" y="1342283"/>
            <a:ext cx="704428" cy="704428"/>
          </a:xfrm>
          <a:prstGeom prst="rect">
            <a:avLst/>
          </a:prstGeom>
          <a:noFill/>
        </p:spPr>
      </p:pic>
      <p:sp>
        <p:nvSpPr>
          <p:cNvPr id="2" name="Содержимое 2"/>
          <p:cNvSpPr txBox="1">
            <a:spLocks/>
          </p:cNvSpPr>
          <p:nvPr/>
        </p:nvSpPr>
        <p:spPr>
          <a:xfrm>
            <a:off x="0" y="483518"/>
            <a:ext cx="9144000" cy="465998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Педагог: </a:t>
            </a:r>
            <a:r>
              <a:rPr kumimoji="0" lang="ru-RU" sz="27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</a:t>
            </a:r>
            <a:r>
              <a:rPr kumimoji="0" lang="ru-RU" sz="27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пчелы есть друзья. </a:t>
            </a:r>
            <a:r>
              <a:rPr lang="ru-RU" sz="2700" noProof="0" dirty="0"/>
              <a:t>Она очень </a:t>
            </a:r>
            <a:r>
              <a:rPr lang="ru-RU" sz="2700" dirty="0"/>
              <a:t>любит играть в прятки со змеёй. Какой звук издаёт змея, когда ползёт?</a:t>
            </a:r>
            <a:endParaRPr lang="ru-RU" sz="2700" i="1" dirty="0"/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700" b="1" dirty="0"/>
              <a:t> Дети: </a:t>
            </a:r>
            <a:r>
              <a:rPr lang="en-US" sz="2700" dirty="0">
                <a:solidFill>
                  <a:prstClr val="black"/>
                </a:solidFill>
              </a:rPr>
              <a:t>[</a:t>
            </a:r>
            <a:r>
              <a:rPr lang="ru-RU" sz="2700" dirty="0">
                <a:solidFill>
                  <a:prstClr val="black"/>
                </a:solidFill>
              </a:rPr>
              <a:t>Ш-Ш-Ш</a:t>
            </a:r>
            <a:r>
              <a:rPr lang="en-US" sz="2700" dirty="0">
                <a:solidFill>
                  <a:prstClr val="black"/>
                </a:solidFill>
              </a:rPr>
              <a:t>]</a:t>
            </a:r>
            <a:r>
              <a:rPr lang="ru-RU" sz="2700" dirty="0">
                <a:solidFill>
                  <a:prstClr val="black"/>
                </a:solidFill>
              </a:rPr>
              <a:t>. 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700" b="1" dirty="0">
                <a:solidFill>
                  <a:prstClr val="black"/>
                </a:solidFill>
              </a:rPr>
              <a:t> Педагог: </a:t>
            </a:r>
            <a:r>
              <a:rPr lang="ru-RU" sz="2700" dirty="0">
                <a:solidFill>
                  <a:prstClr val="black"/>
                </a:solidFill>
              </a:rPr>
              <a:t>А к</a:t>
            </a:r>
            <a:r>
              <a:rPr lang="ru-RU" sz="2700" dirty="0"/>
              <a:t>ак узнать у кого песенка звонче: у змеи или пчелы? Положите ладонь на горло и произнесите снова эти звуки. Чем они отличаются?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700" b="1" dirty="0"/>
              <a:t> Дети: </a:t>
            </a:r>
            <a:r>
              <a:rPr lang="ru-RU" sz="2700" dirty="0">
                <a:solidFill>
                  <a:prstClr val="black"/>
                </a:solidFill>
              </a:rPr>
              <a:t>Произносят звуки, рассуждают.</a:t>
            </a:r>
            <a:endParaRPr lang="ru-RU" sz="2700" dirty="0"/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700" b="1" dirty="0"/>
              <a:t> Педагог:</a:t>
            </a:r>
            <a:r>
              <a:rPr lang="ru-RU" sz="2700" dirty="0"/>
              <a:t> Когда произносим звук [Ш] -  наше горло молчит, а когда звук [Ж] - дрожит. Попробуем еще раз?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700" b="1" dirty="0"/>
              <a:t>Дети: </a:t>
            </a:r>
            <a:r>
              <a:rPr lang="ru-RU" sz="2700" dirty="0">
                <a:solidFill>
                  <a:prstClr val="black"/>
                </a:solidFill>
              </a:rPr>
              <a:t>Повторяют звуки.</a:t>
            </a:r>
            <a:endParaRPr lang="ru-RU" sz="27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14400" y="1"/>
            <a:ext cx="7772400" cy="77154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Основная часть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0" y="483518"/>
            <a:ext cx="9144000" cy="465998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Педагог: </a:t>
            </a:r>
            <a:r>
              <a:rPr lang="ru-RU" sz="2800" dirty="0"/>
              <a:t>Ребята, а в каких словах живёт звук [Ш]? Я буду называть слова, а вы, если услышите этот звук, хлопните в ладоши. Все поняли, что нужно делать?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800" dirty="0"/>
              <a:t> </a:t>
            </a:r>
            <a:r>
              <a:rPr lang="ru-RU" sz="2800" b="1" dirty="0"/>
              <a:t>Дети: </a:t>
            </a:r>
            <a:r>
              <a:rPr lang="ru-RU" sz="2800" dirty="0">
                <a:solidFill>
                  <a:prstClr val="black"/>
                </a:solidFill>
              </a:rPr>
              <a:t>отвечают.</a:t>
            </a:r>
            <a:endParaRPr lang="ru-RU" sz="2800" dirty="0"/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800" dirty="0"/>
              <a:t> </a:t>
            </a:r>
            <a:r>
              <a:rPr lang="ru-RU" sz="2800" b="1" dirty="0">
                <a:solidFill>
                  <a:prstClr val="black"/>
                </a:solidFill>
              </a:rPr>
              <a:t>Педагог: </a:t>
            </a:r>
            <a:r>
              <a:rPr lang="ru-RU" sz="2800" i="1" dirty="0">
                <a:solidFill>
                  <a:prstClr val="black"/>
                </a:solidFill>
              </a:rPr>
              <a:t>Дом.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800" b="1" dirty="0"/>
              <a:t> Педагог: </a:t>
            </a:r>
            <a:r>
              <a:rPr lang="ru-RU" sz="2800" i="1" dirty="0">
                <a:solidFill>
                  <a:prstClr val="black"/>
                </a:solidFill>
              </a:rPr>
              <a:t>Шар.</a:t>
            </a:r>
            <a:endParaRPr lang="ru-RU" sz="2800" i="1" dirty="0"/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800" b="1" dirty="0"/>
              <a:t> Дети: </a:t>
            </a:r>
            <a:r>
              <a:rPr lang="ru-RU" sz="2800" dirty="0">
                <a:solidFill>
                  <a:prstClr val="black"/>
                </a:solidFill>
              </a:rPr>
              <a:t>хлопают, т.к. есть звук</a:t>
            </a:r>
            <a:r>
              <a:rPr lang="ru-RU" sz="2800" dirty="0"/>
              <a:t> [Ш]</a:t>
            </a:r>
            <a:r>
              <a:rPr lang="ru-RU" sz="2800" dirty="0">
                <a:solidFill>
                  <a:prstClr val="black"/>
                </a:solidFill>
              </a:rPr>
              <a:t>. 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endParaRPr lang="ru-RU" sz="2800" i="1" dirty="0"/>
          </a:p>
          <a:p>
            <a:pPr algn="ctr">
              <a:lnSpc>
                <a:spcPct val="110000"/>
              </a:lnSpc>
              <a:buClr>
                <a:schemeClr val="accent1"/>
              </a:buClr>
            </a:pPr>
            <a:r>
              <a:rPr lang="ru-RU" sz="2800" dirty="0"/>
              <a:t>Педагог в разном порядке называет слова, в некоторых из которых есть звук [Ш].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14400" y="1"/>
            <a:ext cx="7772400" cy="77154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Основная часть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0" y="699542"/>
            <a:ext cx="9144000" cy="444395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3200" b="1" dirty="0"/>
              <a:t>Педагог: </a:t>
            </a:r>
            <a:r>
              <a:rPr lang="ru-RU" sz="3200" dirty="0"/>
              <a:t>А как вы думаете, с кем ещё дружит наша пчёлка? С кем она летает? </a:t>
            </a: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3200" b="1" dirty="0"/>
              <a:t> Дети: </a:t>
            </a:r>
            <a:r>
              <a:rPr lang="ru-RU" sz="3200" dirty="0"/>
              <a:t>жук.</a:t>
            </a:r>
          </a:p>
          <a:p>
            <a:pPr algn="ctr"/>
            <a:r>
              <a:rPr lang="ru-RU" sz="2800" dirty="0"/>
              <a:t>Если дети не называют жука, показать картинку.</a:t>
            </a:r>
          </a:p>
          <a:p>
            <a:pPr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14400" y="1"/>
            <a:ext cx="7772400" cy="77154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Основная часть</a:t>
            </a:r>
          </a:p>
        </p:txBody>
      </p:sp>
      <p:pic>
        <p:nvPicPr>
          <p:cNvPr id="6" name="Picture 14" descr="https://i.pinimg.com/originals/ea/9b/9d/ea9b9d0b9bc46269f8402bfd7379b8d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6354" y="2923114"/>
            <a:ext cx="1653969" cy="1682549"/>
          </a:xfrm>
          <a:prstGeom prst="rect">
            <a:avLst/>
          </a:prstGeom>
          <a:noFill/>
          <a:ln w="57150"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136</TotalTime>
  <Words>791</Words>
  <Application>Microsoft Office PowerPoint</Application>
  <PresentationFormat>Экран (16:9)</PresentationFormat>
  <Paragraphs>78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Cambria</vt:lpstr>
      <vt:lpstr>Franklin Gothic Book</vt:lpstr>
      <vt:lpstr>Perpetua</vt:lpstr>
      <vt:lpstr>Times New Roman</vt:lpstr>
      <vt:lpstr>Wingdings 2</vt:lpstr>
      <vt:lpstr>Справедливость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Owner</dc:creator>
  <cp:lastModifiedBy>Васильева Анастасия Александровна</cp:lastModifiedBy>
  <cp:revision>44</cp:revision>
  <dcterms:created xsi:type="dcterms:W3CDTF">2020-04-30T07:25:01Z</dcterms:created>
  <dcterms:modified xsi:type="dcterms:W3CDTF">2022-08-23T13:25:17Z</dcterms:modified>
</cp:coreProperties>
</file>