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3" r:id="rId7"/>
    <p:sldId id="266" r:id="rId8"/>
    <p:sldId id="262" r:id="rId9"/>
    <p:sldId id="264" r:id="rId10"/>
    <p:sldId id="265" r:id="rId11"/>
  </p:sldIdLst>
  <p:sldSz cx="9144000" cy="5143500" type="screen16x9"/>
  <p:notesSz cx="6858000" cy="9144000"/>
  <p:embeddedFontLst>
    <p:embeddedFont>
      <p:font typeface="Lora" pitchFamily="2" charset="-52"/>
      <p:regular r:id="rId13"/>
      <p:bold r:id="rId14"/>
      <p:italic r:id="rId15"/>
      <p:boldItalic r:id="rId16"/>
    </p:embeddedFont>
    <p:embeddedFont>
      <p:font typeface="Montserrat" panose="00000500000000000000" pitchFamily="2" charset="-52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 snapToGrid="0">
      <p:cViewPr varScale="1">
        <p:scale>
          <a:sx n="90" d="100"/>
          <a:sy n="90" d="100"/>
        </p:scale>
        <p:origin x="83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bd51f3c4a7_4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bd51f3c4a7_4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bd51f3c4a7_4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bd51f3c4a7_4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bd51f3c4a7_4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bd51f3c4a7_4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bd51f3c4a7_4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bd51f3c4a7_4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d51f3c4a7_4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d51f3c4a7_4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bd51f3c4a7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bd51f3c4a7_4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bd51f3c4a7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bd51f3c4a7_4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0787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bd51f3c4a7_4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bd51f3c4a7_4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d51f3c4a7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d51f3c4a7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01068" y="2067587"/>
            <a:ext cx="8584106" cy="174055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Спиралевидная форма организации образовательного процесса. </a:t>
            </a:r>
            <a:b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Тема “Свойства снега” для детей 5-6 лет.</a:t>
            </a:r>
            <a:b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1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Программа “Вдохновение”.</a:t>
            </a:r>
            <a:endParaRPr sz="2800" b="1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002850" y="3781677"/>
            <a:ext cx="3138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Выполнила: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Инюткина М.В.</a:t>
            </a:r>
            <a:endParaRPr sz="17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 rot="10800000" flipH="1">
            <a:off x="434425" y="3043975"/>
            <a:ext cx="8361900" cy="267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1999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latin typeface="Times New Roman" pitchFamily="18" charset="0"/>
                <a:ea typeface="Montserrat SemiBold"/>
                <a:cs typeface="Times New Roman" pitchFamily="18" charset="0"/>
                <a:sym typeface="Montserrat SemiBold"/>
              </a:rPr>
              <a:t>БЛАГОДАРЮ </a:t>
            </a:r>
            <a:r>
              <a:rPr lang="ru" sz="3600" dirty="0">
                <a:latin typeface="Times New Roman" pitchFamily="18" charset="0"/>
                <a:ea typeface="Montserrat SemiBold"/>
                <a:cs typeface="Times New Roman" pitchFamily="18" charset="0"/>
                <a:sym typeface="Montserrat SemiBold"/>
              </a:rPr>
              <a:t>ЗА ВНИМАНИЕ!</a:t>
            </a:r>
            <a:endParaRPr sz="3600" dirty="0">
              <a:latin typeface="Times New Roman" pitchFamily="18" charset="0"/>
              <a:ea typeface="Montserrat SemiBold"/>
              <a:cs typeface="Times New Roman" pitchFamily="18" charset="0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220260" y="1720693"/>
            <a:ext cx="8520600" cy="7339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latin typeface="Times New Roman" pitchFamily="18" charset="0"/>
                <a:ea typeface="Montserrat SemiBold"/>
                <a:cs typeface="Times New Roman" pitchFamily="18" charset="0"/>
                <a:sym typeface="Montserrat SemiBold"/>
              </a:rPr>
              <a:t>ЗАДАЧИ:</a:t>
            </a:r>
            <a:endParaRPr sz="3600" b="1" dirty="0">
              <a:latin typeface="Times New Roman" pitchFamily="18" charset="0"/>
              <a:ea typeface="Montserrat SemiBold"/>
              <a:cs typeface="Times New Roman" pitchFamily="18" charset="0"/>
              <a:sym typeface="Montserrat SemiBold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446459" y="2330293"/>
            <a:ext cx="8395893" cy="36620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Формирование представлений детей о свойствах снега;</a:t>
            </a:r>
            <a:endParaRPr sz="24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342900" lvl="0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Развитие умений детей самостоятельно определять свойства и качества предметов (снега);</a:t>
            </a:r>
            <a:endParaRPr sz="24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342900" lvl="0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Формирование ценностного отношения к свойствам снега;</a:t>
            </a:r>
            <a:endParaRPr sz="24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342900" lvl="0" rtl="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Формирование у детей опыта исследования свойств снега.</a:t>
            </a:r>
            <a:endParaRPr sz="24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69F4101E-2FA6-41AF-A0FF-6D67C7082AF7}"/>
              </a:ext>
            </a:extLst>
          </p:cNvPr>
          <p:cNvSpPr txBox="1">
            <a:spLocks/>
          </p:cNvSpPr>
          <p:nvPr/>
        </p:nvSpPr>
        <p:spPr>
          <a:xfrm>
            <a:off x="311700" y="23702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latin typeface="Times New Roman" pitchFamily="18" charset="0"/>
                <a:ea typeface="Montserrat SemiBold"/>
                <a:cs typeface="Times New Roman" pitchFamily="18" charset="0"/>
                <a:sym typeface="Montserrat SemiBold"/>
              </a:rPr>
              <a:t>ЦЕЛЬ:</a:t>
            </a:r>
          </a:p>
        </p:txBody>
      </p:sp>
      <p:sp>
        <p:nvSpPr>
          <p:cNvPr id="5" name="Google Shape;64;p14">
            <a:extLst>
              <a:ext uri="{FF2B5EF4-FFF2-40B4-BE49-F238E27FC236}">
                <a16:creationId xmlns:a16="http://schemas.microsoft.com/office/drawing/2014/main" id="{B9EAC40E-09E2-49C1-8686-897744EBC584}"/>
              </a:ext>
            </a:extLst>
          </p:cNvPr>
          <p:cNvSpPr txBox="1">
            <a:spLocks/>
          </p:cNvSpPr>
          <p:nvPr/>
        </p:nvSpPr>
        <p:spPr>
          <a:xfrm>
            <a:off x="0" y="828177"/>
            <a:ext cx="9144000" cy="73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Aft>
                <a:spcPts val="1200"/>
              </a:spcAft>
              <a:buFont typeface="Arial"/>
              <a:buNone/>
            </a:pPr>
            <a:r>
              <a:rPr lang="ru-RU" sz="26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Развивать познавательный интерес детей  к свойствам снега.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91440"/>
            <a:ext cx="8520600" cy="11417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latin typeface="Times New Roman" pitchFamily="18" charset="0"/>
                <a:ea typeface="Montserrat SemiBold"/>
                <a:cs typeface="Times New Roman" pitchFamily="18" charset="0"/>
                <a:sym typeface="Montserrat SemiBold"/>
              </a:rPr>
              <a:t>ЛОГИКА ОБРАЗОВАТЕЛЬНОГО ПРОЦЕССА</a:t>
            </a:r>
            <a:endParaRPr sz="2400" b="1" dirty="0">
              <a:latin typeface="Times New Roman" pitchFamily="18" charset="0"/>
              <a:ea typeface="Montserrat SemiBold"/>
              <a:cs typeface="Times New Roman" pitchFamily="18" charset="0"/>
              <a:sym typeface="Montserrat SemiBold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404037"/>
            <a:ext cx="8520600" cy="8291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Технология “Детский совет” </a:t>
            </a:r>
            <a:br>
              <a:rPr lang="ru" sz="2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6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на тему “Зима”</a:t>
            </a:r>
            <a:endParaRPr sz="2600" b="1" dirty="0">
              <a:solidFill>
                <a:schemeClr val="accent2">
                  <a:lumMod val="90000"/>
                  <a:lumOff val="1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0" y="0"/>
            <a:ext cx="426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latin typeface="Lora"/>
                <a:ea typeface="Lora"/>
                <a:cs typeface="Lora"/>
                <a:sym typeface="Lora"/>
              </a:rPr>
              <a:t>1</a:t>
            </a:r>
            <a:endParaRPr sz="3600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D48DF1-5360-4287-85C7-4C34D2EA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212" y="2571750"/>
            <a:ext cx="3605097" cy="2385079"/>
          </a:xfrm>
          <a:prstGeom prst="rect">
            <a:avLst/>
          </a:prstGeom>
        </p:spPr>
      </p:pic>
      <p:sp>
        <p:nvSpPr>
          <p:cNvPr id="6" name="Google Shape;105;p20">
            <a:extLst>
              <a:ext uri="{FF2B5EF4-FFF2-40B4-BE49-F238E27FC236}">
                <a16:creationId xmlns:a16="http://schemas.microsoft.com/office/drawing/2014/main" id="{24B6E575-7510-4080-90A5-5D070F1E2BA0}"/>
              </a:ext>
            </a:extLst>
          </p:cNvPr>
          <p:cNvSpPr txBox="1">
            <a:spLocks/>
          </p:cNvSpPr>
          <p:nvPr/>
        </p:nvSpPr>
        <p:spPr>
          <a:xfrm>
            <a:off x="-2" y="1324615"/>
            <a:ext cx="9144001" cy="3818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Первая часть детского совета:</a:t>
            </a:r>
          </a:p>
          <a:p>
            <a:pPr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Обсуждение с детьми основных характеристик и особенностей зимнего времени года; игр, забав и праздников.</a:t>
            </a:r>
          </a:p>
          <a:p>
            <a:pPr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Что детям больше всего нравится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в зимний период; что не нравится.</a:t>
            </a:r>
          </a:p>
          <a:p>
            <a:pPr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Какие детям нравятся зимние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игры; во что мы можем поиграть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на прогулке.</a:t>
            </a:r>
            <a:endParaRPr lang="ru-RU"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B28736-6C9A-4A18-B35F-8B8D3B18FC8D}"/>
              </a:ext>
            </a:extLst>
          </p:cNvPr>
          <p:cNvSpPr txBox="1"/>
          <p:nvPr/>
        </p:nvSpPr>
        <p:spPr>
          <a:xfrm>
            <a:off x="7285263" y="585011"/>
            <a:ext cx="154703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После завтрака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743578"/>
            <a:ext cx="8520600" cy="14527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ru-RU" sz="32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Вторая часть детского совета:</a:t>
            </a:r>
            <a:endParaRPr lang="ru" sz="3200" b="1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2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Совместное чтение произведения художественной литературы</a:t>
            </a:r>
            <a:r>
              <a:rPr lang="ru" sz="32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 </a:t>
            </a:r>
            <a:br>
              <a:rPr lang="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(Примеры произведений: И. Бунин. «Первый снег», </a:t>
            </a:r>
            <a:b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И. Никитин. «Встреча зимы», </a:t>
            </a:r>
            <a:b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А. Пушкин «Зимний вечер»)</a:t>
            </a:r>
            <a:endParaRPr sz="28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0" y="0"/>
            <a:ext cx="53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2</a:t>
            </a: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AC3BCF-392B-40CC-A6FC-DA4B4988E8CF}"/>
              </a:ext>
            </a:extLst>
          </p:cNvPr>
          <p:cNvSpPr txBox="1"/>
          <p:nvPr/>
        </p:nvSpPr>
        <p:spPr>
          <a:xfrm>
            <a:off x="7285263" y="313650"/>
            <a:ext cx="154703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Во время детского совета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BC259-DEAC-446F-A748-9571AA3335E6}"/>
              </a:ext>
            </a:extLst>
          </p:cNvPr>
          <p:cNvSpPr txBox="1"/>
          <p:nvPr/>
        </p:nvSpPr>
        <p:spPr>
          <a:xfrm>
            <a:off x="7285262" y="939100"/>
            <a:ext cx="1547037" cy="83099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знакомством с произведениями искусства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"/>
            <a:ext cx="8520600" cy="2403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Вторая часть детского совета:</a:t>
            </a:r>
            <a:endParaRPr lang="ru" sz="2800" b="1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Знакомство с </a:t>
            </a:r>
            <a:b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8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произведениями искусства</a:t>
            </a:r>
            <a:endParaRPr sz="2800" b="1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— Бакшеев В. Н. “Зимний пейзаж” 1909 г.</a:t>
            </a:r>
            <a:b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— Жуковский С. Ю. “Зима” 1910 г.</a:t>
            </a:r>
            <a:b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" sz="20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— Гермашев М. “Снег выпал” 1897 г.</a:t>
            </a:r>
            <a:endParaRPr sz="20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0" y="0"/>
            <a:ext cx="53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3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822000"/>
            <a:ext cx="2584868" cy="19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3601" y="2801388"/>
            <a:ext cx="2696776" cy="1962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7400" y="2801400"/>
            <a:ext cx="2754600" cy="19626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56483A-4B10-40F3-8D1A-A21E40ED94EE}"/>
              </a:ext>
            </a:extLst>
          </p:cNvPr>
          <p:cNvSpPr txBox="1"/>
          <p:nvPr/>
        </p:nvSpPr>
        <p:spPr>
          <a:xfrm>
            <a:off x="7285262" y="305347"/>
            <a:ext cx="154703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Во время детского совета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380BFD-3A60-4E83-B0DA-BF898AD29F47}"/>
              </a:ext>
            </a:extLst>
          </p:cNvPr>
          <p:cNvSpPr txBox="1"/>
          <p:nvPr/>
        </p:nvSpPr>
        <p:spPr>
          <a:xfrm>
            <a:off x="7285262" y="939100"/>
            <a:ext cx="1547037" cy="1015663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чтением произведения художественной литературы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0" y="322283"/>
            <a:ext cx="9144000" cy="45400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Беседа «Как образуется снег»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300" b="1" dirty="0">
              <a:solidFill>
                <a:schemeClr val="accent2">
                  <a:lumMod val="90000"/>
                  <a:lumOff val="1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514350" lvl="0" indent="-51435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Вопросы и рассуждение с детьми, их мысли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на эту тему.</a:t>
            </a:r>
          </a:p>
          <a:p>
            <a:pPr marL="514350" lvl="0" indent="-51435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400" dirty="0"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514350" lvl="0" indent="-51435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Пояснение: из морей и океанов водяной пар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поднимается высоко над землей. Там, на высоте, пар замерзает в крохотные ледяные кристаллики. Потом кристаллики соединяются в красивые шестиугольные звездочки – снежинки. Миллионы снежинок  образуют снежную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тучу. Из этой тучи снежинки падают </a:t>
            </a:r>
            <a:b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</a:b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на землю.</a:t>
            </a: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0" y="0"/>
            <a:ext cx="5373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4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4" name="Google Shape;108;p20">
            <a:extLst>
              <a:ext uri="{FF2B5EF4-FFF2-40B4-BE49-F238E27FC236}">
                <a16:creationId xmlns:a16="http://schemas.microsoft.com/office/drawing/2014/main" id="{78502626-A327-4BA4-AFC7-7492619F312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2895" y="3400993"/>
            <a:ext cx="2679404" cy="15750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994B8F-7453-4159-8A87-252B9A0AC325}"/>
              </a:ext>
            </a:extLst>
          </p:cNvPr>
          <p:cNvSpPr txBox="1"/>
          <p:nvPr/>
        </p:nvSpPr>
        <p:spPr>
          <a:xfrm>
            <a:off x="7166344" y="322283"/>
            <a:ext cx="176500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После детского совета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760784-D7AB-4825-8EF5-46232C39A12C}"/>
              </a:ext>
            </a:extLst>
          </p:cNvPr>
          <p:cNvSpPr txBox="1"/>
          <p:nvPr/>
        </p:nvSpPr>
        <p:spPr>
          <a:xfrm>
            <a:off x="7166344" y="939100"/>
            <a:ext cx="1765005" cy="83099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экспериментированием (во время подготовки к нему)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8976" y="714703"/>
            <a:ext cx="8513323" cy="3854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Экспериментирование со снегом</a:t>
            </a:r>
            <a:endParaRPr sz="3200" b="1" dirty="0">
              <a:solidFill>
                <a:schemeClr val="accent2">
                  <a:lumMod val="90000"/>
                  <a:lumOff val="1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опыт №1 «Какой на ощупь»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опыт №2 «Определение запаха»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опыт №3 «Определение прозрачности»</a:t>
            </a:r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" sz="24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опыт №4 «Исследование чистоты снега»</a:t>
            </a:r>
            <a:br>
              <a:rPr lang="ru" sz="1600" dirty="0">
                <a:latin typeface="Montserrat"/>
                <a:ea typeface="Montserrat"/>
                <a:cs typeface="Montserrat"/>
                <a:sym typeface="Montserrat"/>
              </a:rPr>
            </a:br>
            <a:endParaRPr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0" y="0"/>
            <a:ext cx="53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5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BFE9A-608C-44A8-BFAF-4A60007FC8B7}"/>
              </a:ext>
            </a:extLst>
          </p:cNvPr>
          <p:cNvSpPr txBox="1"/>
          <p:nvPr/>
        </p:nvSpPr>
        <p:spPr>
          <a:xfrm>
            <a:off x="7285262" y="322283"/>
            <a:ext cx="154703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После детского совета </a:t>
            </a:r>
          </a:p>
        </p:txBody>
      </p:sp>
    </p:spTree>
    <p:extLst>
      <p:ext uri="{BB962C8B-B14F-4D97-AF65-F5344CB8AC3E}">
        <p14:creationId xmlns:p14="http://schemas.microsoft.com/office/powerpoint/2010/main" val="324521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268650" y="147054"/>
            <a:ext cx="8520600" cy="4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2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Технология «Ситуация»</a:t>
            </a:r>
            <a:endParaRPr sz="3200" b="1" dirty="0">
              <a:solidFill>
                <a:schemeClr val="accent2">
                  <a:lumMod val="90000"/>
                  <a:lumOff val="1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0" y="0"/>
            <a:ext cx="53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6</a:t>
            </a:r>
            <a:endParaRPr dirty="0"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408" y="3191301"/>
            <a:ext cx="1551000" cy="17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2455CF7-43BF-402C-B31A-F50C1308D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922" y="3072015"/>
            <a:ext cx="3451895" cy="194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05;p20">
            <a:extLst>
              <a:ext uri="{FF2B5EF4-FFF2-40B4-BE49-F238E27FC236}">
                <a16:creationId xmlns:a16="http://schemas.microsoft.com/office/drawing/2014/main" id="{0A125653-BF7F-4010-BC27-734A504F78B1}"/>
              </a:ext>
            </a:extLst>
          </p:cNvPr>
          <p:cNvSpPr txBox="1">
            <a:spLocks/>
          </p:cNvSpPr>
          <p:nvPr/>
        </p:nvSpPr>
        <p:spPr>
          <a:xfrm>
            <a:off x="0" y="619554"/>
            <a:ext cx="9144000" cy="3698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Проблема: заяц просит помощи, т.к. в лесу зимой нет снега, а шубку он уже сменил.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Решение проблемы: рассуждение и выбор способа изобразительной 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Осмысление: насколько важен снег в лесу.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</a:pPr>
            <a:br>
              <a:rPr lang="ru-RU" sz="1600" dirty="0">
                <a:latin typeface="Montserrat"/>
                <a:ea typeface="Montserrat"/>
                <a:cs typeface="Montserrat"/>
                <a:sym typeface="Montserrat"/>
              </a:rPr>
            </a:br>
            <a:endParaRPr lang="ru-RU" sz="1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C4852-5F3C-4B08-A9D1-C68D1B9B564B}"/>
              </a:ext>
            </a:extLst>
          </p:cNvPr>
          <p:cNvSpPr txBox="1"/>
          <p:nvPr/>
        </p:nvSpPr>
        <p:spPr>
          <a:xfrm>
            <a:off x="7242213" y="205974"/>
            <a:ext cx="154703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После сна/полдника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95693" y="515417"/>
            <a:ext cx="7751135" cy="6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200" b="1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  </a:t>
            </a:r>
            <a:r>
              <a:rPr lang="ru" sz="32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Технология “Рефлексивный круг”</a:t>
            </a:r>
            <a:endParaRPr sz="3200" b="1" dirty="0">
              <a:solidFill>
                <a:schemeClr val="accent2">
                  <a:lumMod val="90000"/>
                  <a:lumOff val="10000"/>
                </a:schemeClr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112" name="Google Shape;112;p21"/>
          <p:cNvSpPr txBox="1"/>
          <p:nvPr/>
        </p:nvSpPr>
        <p:spPr>
          <a:xfrm>
            <a:off x="0" y="0"/>
            <a:ext cx="52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7</a:t>
            </a:r>
            <a:endParaRPr dirty="0"/>
          </a:p>
        </p:txBody>
      </p:sp>
      <p:sp>
        <p:nvSpPr>
          <p:cNvPr id="4" name="Google Shape;105;p20">
            <a:extLst>
              <a:ext uri="{FF2B5EF4-FFF2-40B4-BE49-F238E27FC236}">
                <a16:creationId xmlns:a16="http://schemas.microsoft.com/office/drawing/2014/main" id="{B4514CF8-96AB-49EF-AB5A-E1232DCC1C51}"/>
              </a:ext>
            </a:extLst>
          </p:cNvPr>
          <p:cNvSpPr txBox="1">
            <a:spLocks/>
          </p:cNvSpPr>
          <p:nvPr/>
        </p:nvSpPr>
        <p:spPr>
          <a:xfrm>
            <a:off x="311700" y="1392863"/>
            <a:ext cx="8520600" cy="3880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9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Примерные вопросы для рефлексии</a:t>
            </a:r>
            <a:r>
              <a:rPr lang="ru-RU" sz="2800" dirty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1.Что больше всего понравилось сегодня?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2.Что нового вы сегодня узнали?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3.Что бы вы еще хотели узнать о снеге?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4.Как вы думаете, где вам могут пригодиться новые знания?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5.Было ли что-то сложное для вас сегодня?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6.А что самое необычное вы сегодня делали?</a:t>
            </a:r>
            <a:b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</a:br>
            <a:r>
              <a:rPr lang="ru-RU" sz="24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7.Какие открытия для себя сделали?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7BBB2A-66B2-4A4E-8967-92A3F35BCDB6}"/>
              </a:ext>
            </a:extLst>
          </p:cNvPr>
          <p:cNvSpPr txBox="1"/>
          <p:nvPr/>
        </p:nvSpPr>
        <p:spPr>
          <a:xfrm>
            <a:off x="6943060" y="536578"/>
            <a:ext cx="211252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Вечер. После прогулки/активных видов деятельности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524</Words>
  <Application>Microsoft Office PowerPoint</Application>
  <PresentationFormat>Экран (16:9)</PresentationFormat>
  <Paragraphs>57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Montserrat</vt:lpstr>
      <vt:lpstr>Wingdings</vt:lpstr>
      <vt:lpstr>Lora</vt:lpstr>
      <vt:lpstr>Times New Roman</vt:lpstr>
      <vt:lpstr>Simple Light</vt:lpstr>
      <vt:lpstr>Спиралевидная форма организации образовательного процесса.  Тема “Свойства снега” для детей 5-6 лет. Программа “Вдохновение”.</vt:lpstr>
      <vt:lpstr>ЗАДАЧИ:</vt:lpstr>
      <vt:lpstr>ЛОГИКА ОБРАЗОВАТЕЛЬНОГО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образовательного процесса на тему “Свойства снега” для детей 5-6 лет</dc:title>
  <cp:lastModifiedBy>Васильева Анастасия Александровна</cp:lastModifiedBy>
  <cp:revision>27</cp:revision>
  <dcterms:modified xsi:type="dcterms:W3CDTF">2022-08-23T13:12:27Z</dcterms:modified>
</cp:coreProperties>
</file>