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273" r:id="rId5"/>
    <p:sldId id="259" r:id="rId6"/>
    <p:sldId id="261" r:id="rId7"/>
    <p:sldId id="262" r:id="rId8"/>
    <p:sldId id="263" r:id="rId9"/>
    <p:sldId id="265" r:id="rId10"/>
    <p:sldId id="268" r:id="rId11"/>
    <p:sldId id="264" r:id="rId12"/>
    <p:sldId id="325" r:id="rId13"/>
    <p:sldId id="324" r:id="rId14"/>
    <p:sldId id="328" r:id="rId15"/>
    <p:sldId id="326" r:id="rId16"/>
    <p:sldId id="330" r:id="rId17"/>
    <p:sldId id="331" r:id="rId18"/>
    <p:sldId id="332" r:id="rId19"/>
    <p:sldId id="334" r:id="rId20"/>
    <p:sldId id="341" r:id="rId21"/>
    <p:sldId id="335" r:id="rId22"/>
    <p:sldId id="337" r:id="rId23"/>
    <p:sldId id="338" r:id="rId24"/>
    <p:sldId id="339" r:id="rId25"/>
    <p:sldId id="327" r:id="rId26"/>
    <p:sldId id="315" r:id="rId27"/>
    <p:sldId id="343" r:id="rId28"/>
    <p:sldId id="314" r:id="rId29"/>
    <p:sldId id="316" r:id="rId30"/>
    <p:sldId id="317" r:id="rId31"/>
    <p:sldId id="318" r:id="rId32"/>
    <p:sldId id="319" r:id="rId33"/>
    <p:sldId id="320" r:id="rId34"/>
    <p:sldId id="344" r:id="rId35"/>
    <p:sldId id="322" r:id="rId36"/>
    <p:sldId id="313" r:id="rId37"/>
    <p:sldId id="342" r:id="rId38"/>
    <p:sldId id="333" r:id="rId39"/>
    <p:sldId id="340" r:id="rId40"/>
    <p:sldId id="27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277" r:id="rId50"/>
    <p:sldId id="278" r:id="rId51"/>
    <p:sldId id="279" r:id="rId52"/>
    <p:sldId id="280" r:id="rId53"/>
    <p:sldId id="281" r:id="rId54"/>
    <p:sldId id="282" r:id="rId55"/>
    <p:sldId id="304" r:id="rId56"/>
    <p:sldId id="283" r:id="rId57"/>
    <p:sldId id="284" r:id="rId58"/>
    <p:sldId id="285" r:id="rId59"/>
    <p:sldId id="305" r:id="rId60"/>
    <p:sldId id="286" r:id="rId61"/>
    <p:sldId id="306" r:id="rId62"/>
    <p:sldId id="287" r:id="rId63"/>
    <p:sldId id="307" r:id="rId64"/>
    <p:sldId id="288" r:id="rId65"/>
    <p:sldId id="289" r:id="rId66"/>
    <p:sldId id="309" r:id="rId67"/>
    <p:sldId id="290" r:id="rId68"/>
    <p:sldId id="291" r:id="rId69"/>
    <p:sldId id="292" r:id="rId70"/>
    <p:sldId id="308" r:id="rId71"/>
    <p:sldId id="310" r:id="rId72"/>
    <p:sldId id="293" r:id="rId73"/>
    <p:sldId id="294" r:id="rId74"/>
    <p:sldId id="295" r:id="rId75"/>
    <p:sldId id="267" r:id="rId76"/>
    <p:sldId id="345" r:id="rId77"/>
    <p:sldId id="274" r:id="rId7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?filmId=19659313347660051&amp;text=&#1082;&#1072;&#1082;%20&#1082;&#1072;&#1079;&#1072;&#1082;&#1080;%20&#1086;&#1083;&#1080;&#1084;&#1087;&#1080;&#1081;&#1094;&#1072;&#1084;&#1080;%20&#1089;&#1090;&#1072;&#1083;&#1080;%20&#1084;&#1091;&#1083;&#1100;&#1090;&#1092;&#1080;&#1083;&#1100;&#1084;%201978&amp;path=wizard&amp;parent-reqid=1593975291539453-310676853610048502300267-production-app-host-vla-web-yp-277&amp;redircnt=1593975294.1" TargetMode="External"/><Relationship Id="rId2" Type="http://schemas.openxmlformats.org/officeDocument/2006/relationships/hyperlink" Target="https://yandex.ru/video/preview/?filmId=11682275818574245400&amp;from=tabbar&amp;parent-reqid=1593950394816763-561593439241856711000664-production-app-host-sas-web-yp-2&amp;text=&#1087;&#1086;&#1073;&#1077;&#1076;&#1072;+&#1057;&#1072;&#1084;&#1091;&#1088;&#1075;&#1072;&#1096;&#1077;&#1074;,+&#1042;&#1072;&#1088;&#1090;&#1077;&#1088;&#1077;&#1089;+&#1042;&#1072;&#1088;&#1090;&#1077;&#1088;&#1077;&#1089;&#1086;&#1074;&#1080;&#1095;+&#1085;&#1072;+&#1086;&#1083;&#1080;&#1084;&#1087;&#1080;&#1081;&#1089;&#1082;&#1080;&#1081;+&#1080;&#1075;&#1088;&#1072;&#1093;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60" y="857208"/>
            <a:ext cx="12038200" cy="2926080"/>
          </a:xfrm>
        </p:spPr>
        <p:txBody>
          <a:bodyPr>
            <a:normAutofit/>
          </a:bodyPr>
          <a:lstStyle/>
          <a:p>
            <a:r>
              <a:rPr lang="ru-RU" sz="6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«силачи»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3869634"/>
            <a:ext cx="10026669" cy="2354997"/>
          </a:xfrm>
        </p:spPr>
        <p:txBody>
          <a:bodyPr>
            <a:normAutofit/>
          </a:bodyPr>
          <a:lstStyle/>
          <a:p>
            <a:pPr marL="292100" indent="-292100" algn="r">
              <a:lnSpc>
                <a:spcPct val="100000"/>
              </a:lnSpc>
              <a:buClr>
                <a:schemeClr val="accent1"/>
              </a:buClr>
              <a:buSzPct val="70000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lnSpc>
                <a:spcPct val="100000"/>
              </a:lnSpc>
              <a:buClr>
                <a:schemeClr val="accent1"/>
              </a:buClr>
              <a:buSzPct val="70000"/>
              <a:defRPr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8A637-0C37-445E-B28C-5F0B43BA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74" y="1538122"/>
            <a:ext cx="11543252" cy="51256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Стенд в группе «Спорт – наш друг»;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Коллекция фотографий «Силачи»;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«Богатырская сила»;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«Пластилиновая фантазия» (выставка на тему: «Олимпийские игры»).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9397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164E3-0542-49F7-8B26-592F5D880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2" y="0"/>
            <a:ext cx="9588137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C2956-74FF-4DFB-BA72-166466E8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85" y="807991"/>
            <a:ext cx="11742430" cy="61638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Абдульманова, Л.В. Концепция физической культуры детей дошкольного возраста /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Л.В.Абдульманова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// Вестник СГУ. – Ставрополь, 2006. №46. – 0,5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п.л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Абдульманова, Л.В. Содержательно-теоретическая подготовка будущих воспитателей к формированию основ физической культуры детей дошкольного возраста /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Л.В.Абдульманова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// Известия Южного федерального университета. Педагогические науки. –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Ростов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-на-Дону, № 9. 2009. – 0,8п.л.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Абдульманова, Л.В. Развивающая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пространственно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предметная среда дошкольного образовательного учреждения как одна из составляющих технологии формирования физической культуры детей 4-7 лет /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Л.В.Абдульманова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// Известия Южного федерального университета. Педагогические науки. –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Ростов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-на-Дону, № 11, 2010. – 0,8п.л.</a:t>
            </a:r>
          </a:p>
          <a:p>
            <a:pPr algn="l"/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Абдульманова, Л.В.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Культуросообразное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пространство дошкольного учреждения как среда формирования двигательного опыта детей старшего дошкольного возраста /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Л.В.Абдульманова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// Культура физическая и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здоровье.Воронеж</a:t>
            </a:r>
            <a:r>
              <a:rPr lang="ru-RU" sz="13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№12, 2011.- 0,8 </a:t>
            </a:r>
            <a:r>
              <a:rPr lang="ru-RU" sz="13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п.л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Рунова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М.А. «Двигательная активность ребёнка в детском саду».: Пособие для педагогов дошкольных учреждений, преподавателей и студентов педвузов и колледжей. – М.: Мозаика – Синтез, 2003г.</a:t>
            </a:r>
          </a:p>
          <a:p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Э.Я. «Методика физического воспитания». – М.: Изд. дом «Воспитание дошкольника». 2005г.</a:t>
            </a:r>
          </a:p>
          <a:p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Степаненкова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Э.Я. «Физическое воспитание в детском саду». – М.:    Мозаика - Синтез, 2005г.</a:t>
            </a:r>
          </a:p>
          <a:p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Фомин Н.А., Фомин В.Е. «Возрастные основы физического воспитания». – М.: Физиология  и спорт. 2008г.</a:t>
            </a:r>
          </a:p>
          <a:p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Оптимальная двигательная активность: Учебно-методическое пособие для вузов. Составители: Рубцова И.В., </a:t>
            </a:r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Кубышкина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Т.В., </a:t>
            </a:r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Алаторцева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Готовцева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Я.В. ВОРОНЕЖ, 2007г. 23 с.</a:t>
            </a:r>
          </a:p>
          <a:p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«Вдохновение» / под ред. В. К. </a:t>
            </a:r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Загвоздкина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И. Е. Федосовой. — М. : Издательство «Национальное образование», 2019. — 334 с. — (Серия «Вдохновение»). Рецензия № 210/07 от 21.06.2019 г. от ФГБНУ «ИИДСВ РАО». Решение ученого совета ФГБНУ «ИИДСВ РАО», Протокол № 4 от 28 мая 2019 г.</a:t>
            </a:r>
          </a:p>
          <a:p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школы». Примерная общеобразовательная программа дошкольного образования / под ред. Н. Е. </a:t>
            </a:r>
            <a:r>
              <a:rPr lang="ru-RU" sz="1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 С. Комаровой, М. А. Васильевой. — М.: МОЗАИКА-СИНТЕЗ, 2014. — с..</a:t>
            </a:r>
          </a:p>
          <a:p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образования(Приказ № 1155 от 17 октября 2013 год).</a:t>
            </a:r>
            <a:b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00727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065402"/>
            <a:ext cx="11610363" cy="5511567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sz="4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4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ru-RU" sz="4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интереса и знаний детей для определения целей проекта. Обсуждение целей и задач проекта. 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компетенции родителей по теме проекта (анкетирование). 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родителей к педагогическому сотрудничеству. 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Подборка литературы, иллюстраций, видеоматериалов по ознакомлению дошкольников с историей развития спортивного движения в стране, с различными видами спорта, символикой, атрибутами. 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необходимых условий для реализации проекта. 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Перспективное планирование проекта.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0647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73810-5C68-4F74-918B-0CB410D5B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35" y="164984"/>
            <a:ext cx="11453621" cy="135636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самостоятельной деятельности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9112BD-24EA-4B6C-9001-9E5300274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1384663"/>
            <a:ext cx="11730445" cy="5251268"/>
          </a:xfrm>
        </p:spPr>
        <p:txBody>
          <a:bodyPr>
            <a:normAutofit fontScale="92500" lnSpcReduction="10000"/>
          </a:bodyPr>
          <a:lstStyle/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центр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(комплект элементов полосы препятствий, мячи резиновые (комплект) и т.д.). </a:t>
            </a:r>
          </a:p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Физкультурно-игровой центр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(содержит в себе как традиционное физкультурное оборудование, так и нетрадиционное);</a:t>
            </a:r>
          </a:p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изодеятельности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(материал и оборудование для художественно-творческой деятельности: рисования, лепки и аппликации (бумага, картон, трафареты, краски, кисти, клей, карандаши, салфетки, ножницы, раскраски, пластилин);</a:t>
            </a:r>
          </a:p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здоровья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(дидактические и развивающие игры «ЗОЖ», плакаты «Гигиена», дыхательные тренажеры,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массажеры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рук).</a:t>
            </a:r>
          </a:p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игры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(игрушки и наборы для сюжетно – ролевой игры);</a:t>
            </a:r>
          </a:p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конструктивной деятельности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(большой строительный конструктор, средний строительный конструктор, конструктор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pPr marL="45720" indent="0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книги, знаний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(подбор художественной литературы с плотными страницами, яркими иллюстрациями).</a:t>
            </a:r>
          </a:p>
        </p:txBody>
      </p:sp>
    </p:spTree>
    <p:extLst>
      <p:ext uri="{BB962C8B-B14F-4D97-AF65-F5344CB8AC3E}">
        <p14:creationId xmlns:p14="http://schemas.microsoft.com/office/powerpoint/2010/main" val="102393337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73810-5C68-4F74-918B-0CB410D5B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35" y="164984"/>
            <a:ext cx="11453621" cy="1356360"/>
          </a:xfrm>
        </p:spPr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образовательный процесс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9112BD-24EA-4B6C-9001-9E5300274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60" y="1719744"/>
            <a:ext cx="11518084" cy="4653094"/>
          </a:xfrm>
        </p:spPr>
        <p:txBody>
          <a:bodyPr>
            <a:normAutofit/>
          </a:bodyPr>
          <a:lstStyle/>
          <a:p>
            <a:pPr marL="560070" indent="-5143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центра здоровья; </a:t>
            </a:r>
          </a:p>
          <a:p>
            <a:pPr marL="560070" indent="-5143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нестандартного спортивного оборудования с детьми; </a:t>
            </a:r>
          </a:p>
          <a:p>
            <a:pPr marL="560070" indent="-5143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телепередач об Олимпийских играх 2014года в Сочи с детьми среднего дошкольного возраста;</a:t>
            </a:r>
          </a:p>
          <a:p>
            <a:pPr marL="560070" indent="-5143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совместно с детьми  «Мой любимый вид спорта».</a:t>
            </a:r>
          </a:p>
        </p:txBody>
      </p:sp>
    </p:spTree>
    <p:extLst>
      <p:ext uri="{BB962C8B-B14F-4D97-AF65-F5344CB8AC3E}">
        <p14:creationId xmlns:p14="http://schemas.microsoft.com/office/powerpoint/2010/main" val="280174667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818" y="1174459"/>
            <a:ext cx="11610363" cy="5511567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(</a:t>
            </a:r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проблемно-деятельностный)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ctr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Внедрение в образовательный процесс эффективных методов и приемов, которые способствуют повышению двигательной активности детей. </a:t>
            </a:r>
          </a:p>
          <a:p>
            <a:pPr marL="742950" indent="-742950"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18136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60" y="-145408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818" y="1521344"/>
            <a:ext cx="11610363" cy="5511567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утренней гимнастики;</a:t>
            </a: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дыхательной гимнастики, самомассаж;</a:t>
            </a:r>
          </a:p>
          <a:p>
            <a:pPr marL="742950" indent="-742950">
              <a:buFont typeface="Corbel" pitchFamily="34" charset="0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эстафеты «Кто сильнее»;</a:t>
            </a: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гимнастики после сна с использованием массажных дорожек;</a:t>
            </a:r>
          </a:p>
          <a:p>
            <a:pPr marL="742950" indent="-742950">
              <a:buFont typeface="Corbel" pitchFamily="34" charset="0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подвижных игр на прогулке и в группе;</a:t>
            </a:r>
          </a:p>
          <a:p>
            <a:pPr marL="742950" indent="-742950">
              <a:buFont typeface="Corbel" pitchFamily="34" charset="0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«Богатырская сила».</a:t>
            </a:r>
          </a:p>
        </p:txBody>
      </p:sp>
      <p:pic>
        <p:nvPicPr>
          <p:cNvPr id="4" name="Picture 2" descr="http://ddu39.minsk.edu.by/ru/sm.aspx?guid=1994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8401" y="4218650"/>
            <a:ext cx="1603592" cy="2469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91734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11853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6" y="880844"/>
            <a:ext cx="11782697" cy="5781213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51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игры:</a:t>
            </a:r>
            <a:endParaRPr lang="ru-RU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45720" indent="0" algn="l">
              <a:buNone/>
            </a:pPr>
            <a:r>
              <a:rPr lang="ru-RU" sz="2900" b="1" i="0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          «НАЕЗДНИКИ»</a:t>
            </a:r>
          </a:p>
          <a:p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Цель игры:</a:t>
            </a:r>
            <a:r>
              <a:rPr lang="ru-RU" sz="29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развить физическую силу и выносливость.</a:t>
            </a:r>
          </a:p>
          <a:p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Материалы необходимые для игры:</a:t>
            </a:r>
            <a:r>
              <a:rPr lang="ru-RU" sz="29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надувные мячи — </a:t>
            </a:r>
            <a:r>
              <a:rPr lang="ru-RU" sz="29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прыгунки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мел или верёвка для обозначения линии старта (финиша), флажки на подставке или кегли для обозначения места поворота.</a:t>
            </a:r>
            <a:endParaRPr lang="ru-RU" sz="2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29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 игры: 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Игроки делятся на 2 команды, занимают место на старте. Первый участник каждой команды садится на мяч и по сигналу ведущего прыгает до флажка и обратно. На старте он передает мяч следующему участнику. Выигрывает команда, первая прошедшая дистанцию.</a:t>
            </a:r>
          </a:p>
          <a:p>
            <a:pPr marL="45720" indent="0" algn="just">
              <a:buNone/>
            </a:pPr>
            <a:r>
              <a:rPr lang="ru-RU" sz="2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9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«ТЯНЕМ ПОТЯНЕМ»</a:t>
            </a:r>
          </a:p>
          <a:p>
            <a:pPr algn="just"/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</a:t>
            </a:r>
            <a:r>
              <a:rPr lang="ru-RU" sz="29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у детей мышечную силу. Игра прекрасно укрепляет мышцы рук и ног.</a:t>
            </a:r>
          </a:p>
          <a:p>
            <a:pPr algn="just"/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Необходимое оборудование</a:t>
            </a:r>
            <a:r>
              <a:rPr lang="ru-RU" sz="29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металлический спортивный обруч.</a:t>
            </a:r>
          </a:p>
          <a:p>
            <a:pPr algn="just"/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</a:t>
            </a:r>
            <a:r>
              <a:rPr lang="ru-RU" sz="29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(минимальное количество игроков — двое, максимальное — шестеро): Игроки делятся на две равные команды. Обруч кладется посередине помещения или площадки. С противоположных сторон на расстоянии 1,5 м от обруча проводятся две черты. Команды игроков отходят на равное расстояние от обруча. По команде ведущего (старшего) обе команды бегут к обручу и хватаются за него с противоположных сторон. Задача игроков — тянуть обруч на себя и не дать другой команде возможности перетащить обруч за противоположную черту. Выигрывает та команда, которая смогла перетащить обруч на свою половину.</a:t>
            </a:r>
          </a:p>
          <a:p>
            <a:pPr algn="just"/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Примечание.</a:t>
            </a:r>
            <a:r>
              <a:rPr lang="ru-RU" sz="29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Перетягивать можно и обычный канат или прыгалку.</a:t>
            </a:r>
          </a:p>
          <a:p>
            <a:pPr marL="45720" indent="0" algn="just">
              <a:buNone/>
            </a:pPr>
            <a:endParaRPr lang="ru-RU" sz="2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02920" indent="-457200">
              <a:buFont typeface="+mj-lt"/>
              <a:buAutoNum type="arabicPeriod"/>
            </a:pPr>
            <a:endParaRPr lang="ru-RU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54779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45409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5" y="770709"/>
            <a:ext cx="11717382" cy="589134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игры:</a:t>
            </a:r>
            <a:endParaRPr lang="ru-RU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«КЕНГУРУ»</a:t>
            </a: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Цель игры:</a:t>
            </a:r>
            <a:r>
              <a:rPr lang="ru-RU" sz="18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развить физическую силу и выносливость.</a:t>
            </a: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Материалы необходимые для игры:</a:t>
            </a:r>
            <a:r>
              <a:rPr lang="ru-RU" sz="18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мяч, мел для обозначения линии старта (финиша), флажки или другие устойчивые предметы для обозначения места поворота.</a:t>
            </a:r>
            <a:endParaRPr lang="ru-RU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sz="1800" b="1" i="1" u="none" strike="noStrike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 играющие делятся на 2 команды, строятся в колонну по одному и занимают место на старте. Первый участник каждой команды зажимает мяч между коленями. По сигналу ведущего игроки прыжками начинают передвигаться по игровой площадке до флажка и обратно. На старте они должны передать мяч следующему участнику команды. Выигрывает команда, первая прошедшая дистанцию.</a:t>
            </a:r>
            <a: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Можно усложнить задание тем, что ввести правила по которым мяч нельзя передавать с помощью рук. Так будет играть веселее, особенно, если к игре присоединяться взрослые.</a:t>
            </a:r>
          </a:p>
          <a:p>
            <a:pPr algn="just">
              <a:buNone/>
            </a:pPr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     «ЗАЙЦЫ И МОРЖИ» </a:t>
            </a:r>
          </a:p>
          <a:p>
            <a:pPr algn="just"/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 игры: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развить физическую силу и выносливость. </a:t>
            </a:r>
          </a:p>
          <a:p>
            <a:pPr algn="just"/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Материалы необходимые для игры: 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мел для обозначения линии старта (финиша).</a:t>
            </a:r>
          </a:p>
          <a:p>
            <a:pPr algn="just"/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Ход игры: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противоположных сторонах площадки за линиями «дома» располагаются шеренгами лицом друг к другу две команды. Игроки приседают и кладут руки на колени. По сигналу все игроки, выпрыгивая из приседа (словно «зайцы»), продвигаются вперед, стараясь быстрее пересечь линию противоположного «дома». Команда, игроки которой первыми соберутся в новом «доме» (закончив прыжки), побеждает. Обратно игроки передвигаются в упоре лежа, перебирая руками (как «моржи»). Игру можно проводить и как линейную эстафету.</a:t>
            </a:r>
          </a:p>
          <a:p>
            <a:pPr algn="just"/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02920" indent="-457200">
              <a:buFont typeface="+mj-lt"/>
              <a:buAutoNum type="arabicPeriod"/>
            </a:pPr>
            <a:endParaRPr lang="ru-RU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91004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sun1-91.userapi.com/gHht7OFBN_zfDtVnw1omtRN4JA3qeQVKCzJvQQ/NCVyM6YtJz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8994" y="3165996"/>
            <a:ext cx="4899766" cy="3391558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70" y="-137020"/>
            <a:ext cx="10712182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985707"/>
            <a:ext cx="11363686" cy="5872293"/>
          </a:xfrm>
        </p:spPr>
        <p:txBody>
          <a:bodyPr>
            <a:normAutofit/>
          </a:bodyPr>
          <a:lstStyle/>
          <a:p>
            <a:pPr algn="ctr"/>
            <a:r>
              <a:rPr lang="ru-RU" sz="3600" b="1" i="0" u="sng" strike="noStrike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Сюжетно – ролевые игры: </a:t>
            </a:r>
          </a:p>
          <a:p>
            <a:pPr algn="ctr"/>
            <a:endParaRPr lang="ru-RU" sz="2000" b="1" i="0" u="sng" strike="noStrike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marL="560070" marR="360680" indent="-514350">
              <a:buFont typeface="+mj-lt"/>
              <a:buAutoNum type="arabicPeriod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«Мы спортсмены»;</a:t>
            </a:r>
          </a:p>
          <a:p>
            <a:pPr marL="560070" marR="360680" indent="-514350">
              <a:buFont typeface="+mj-lt"/>
              <a:buAutoNum type="arabicPeriod"/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«Олимпиада»;</a:t>
            </a:r>
          </a:p>
          <a:p>
            <a:pPr marL="560070" marR="360680" indent="-514350" algn="l">
              <a:buFont typeface="+mj-lt"/>
              <a:buAutoNum type="arabicPeriod"/>
            </a:pPr>
            <a:r>
              <a:rPr lang="ru-RU" sz="32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«Магазин спортивных товаров»;</a:t>
            </a:r>
          </a:p>
          <a:p>
            <a:pPr marL="560070" marR="360680" indent="-514350" algn="l">
              <a:buFont typeface="+mj-lt"/>
              <a:buAutoNum type="arabicPeriod"/>
            </a:pPr>
            <a:r>
              <a:rPr lang="ru-RU" sz="32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«На стадионе»;</a:t>
            </a:r>
          </a:p>
          <a:p>
            <a:pPr marL="560070" marR="360680" indent="-514350" algn="l">
              <a:buFont typeface="+mj-lt"/>
              <a:buAutoNum type="arabicPeriod"/>
            </a:pPr>
            <a:r>
              <a:rPr lang="ru-RU" sz="320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«Тренировка спортсменов».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" indent="0" algn="just">
              <a:buNone/>
            </a:pPr>
            <a:endParaRPr lang="ru-RU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502920" indent="-457200">
              <a:buFont typeface="+mj-lt"/>
              <a:buAutoNum type="arabicPeriod"/>
            </a:pPr>
            <a:endParaRPr lang="ru-RU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972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71" y="66973"/>
            <a:ext cx="10269803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171" y="1342239"/>
            <a:ext cx="11143375" cy="525584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и сроки его реализации;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70" y="-137020"/>
            <a:ext cx="10712182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84" y="788565"/>
            <a:ext cx="11711031" cy="5872293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Детский совет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такое сила?».</a:t>
            </a:r>
          </a:p>
          <a:p>
            <a:pPr marL="45720" indent="0">
              <a:buNone/>
            </a:pPr>
            <a:endParaRPr lang="ru-RU" sz="2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Беседы: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«Олимпийские игры»;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такое греко-римская борьба»;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 с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Самургашевым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Вартересом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Вартересовичем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«Спортивный инвентарь»;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«Спорт – это здоровье»;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«Богатыри».</a:t>
            </a:r>
          </a:p>
          <a:p>
            <a:pPr marL="4572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Просмотр фрагмента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«Победная схватка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Самургашева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Вартереса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Вартересовича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».</a:t>
            </a:r>
          </a:p>
          <a:p>
            <a:pPr marL="4572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pPr marL="4572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Просмотр мультфильмов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«Как казаки олимпийцами стали»,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«Алёша Попович 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Тугарин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змей».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22048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70" y="-137020"/>
            <a:ext cx="10712182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84" y="788565"/>
            <a:ext cx="11711031" cy="5872293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5.Дидактические игры: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картинку» (спортивный инвентарь);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«Узнай вид спорта»;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«Спортивный инвентарь»;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«Спорт зимой и летом»;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«Найди пару»;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«Разрезные картинки». 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Игры со строительным материалом:</a:t>
            </a:r>
            <a:r>
              <a:rPr lang="ru-RU" sz="24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«Стадион»;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«Бассейн».</a:t>
            </a:r>
          </a:p>
          <a:p>
            <a:pPr marL="4572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Альбом с коллекцией фотографий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«Силачи».</a:t>
            </a:r>
          </a:p>
        </p:txBody>
      </p:sp>
      <p:pic>
        <p:nvPicPr>
          <p:cNvPr id="55298" name="Picture 2" descr="https://sun1-88.userapi.com/zlhRA8q7TNmzrrEAVsy6Q20FtGdQVHAvjdmjMQ/KPS2B16LQj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3314" y="2946559"/>
            <a:ext cx="4884330" cy="3663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422048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70" y="-137020"/>
            <a:ext cx="10712182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84" y="738231"/>
            <a:ext cx="11711031" cy="587229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Чтение: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С.Я. Маршак «Мой веселый звонкий мяч»; Н. Радченко «Мой веселый мячик»;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Хомка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хомячок»; С. Михалков «Дядя Стёпа»; А. Барто «Зарядка»; «Мама болельщица».</a:t>
            </a:r>
          </a:p>
          <a:p>
            <a:pPr marL="4572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Составление рассказов о видах спорта: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Ситуативный разговор «Где спорт, там и здоровье».</a:t>
            </a:r>
          </a:p>
          <a:p>
            <a:pPr marL="4572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Рассматривание и описание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инвентаря, иллюстраций и картинок с видами игр, альбома «Наш город Ростов-на-Дону» (спортивные достопримечательности города). </a:t>
            </a:r>
          </a:p>
          <a:p>
            <a:pPr marL="4572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Творческое рассказывание: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Коле стать спортсменом».</a:t>
            </a:r>
          </a:p>
        </p:txBody>
      </p:sp>
    </p:spTree>
    <p:extLst>
      <p:ext uri="{BB962C8B-B14F-4D97-AF65-F5344CB8AC3E}">
        <p14:creationId xmlns:p14="http://schemas.microsoft.com/office/powerpoint/2010/main" val="294195440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70" y="-137020"/>
            <a:ext cx="10712182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726" y="805343"/>
            <a:ext cx="11741790" cy="58639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Обогащение словаря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спортивными терминами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Разучивание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 к подвижным играм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Чистоговорки: </a:t>
            </a:r>
          </a:p>
          <a:p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Ду-ду-ду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ду-ду-ду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дети бегают в саду.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ги-ги-ги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очень быстро ты беги. </a:t>
            </a:r>
          </a:p>
          <a:p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Ри-ри-ри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ри-ри-ри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ну ка гири подними. </a:t>
            </a:r>
          </a:p>
        </p:txBody>
      </p:sp>
      <p:pic>
        <p:nvPicPr>
          <p:cNvPr id="53252" name="Picture 4" descr="https://www.freepngimg.com/thumb/arm/59000-limb-upper-strong-arm-icon-free-download-image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9941" y="363265"/>
            <a:ext cx="2594252" cy="2784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9154768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sun1-92.userapi.com/W8fjxKswEZf3Y95TWXgVV-sbjJQ6O6q9Lch5Fw/ehdJofbhVy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7712" y="3317966"/>
            <a:ext cx="4319451" cy="3239588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70" y="-137020"/>
            <a:ext cx="10712182" cy="135636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84" y="1219340"/>
            <a:ext cx="11711031" cy="587229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b="1" i="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Лепка: 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«Спортивный инвентарь», «Олимпийские символы», «Силачи».</a:t>
            </a:r>
          </a:p>
          <a:p>
            <a:pPr marL="45720" indent="0">
              <a:buNone/>
            </a:pP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i="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 картинок: 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«Спортсмены». </a:t>
            </a:r>
          </a:p>
          <a:p>
            <a:pPr marL="45720" indent="0">
              <a:buNone/>
            </a:pP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i="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Рисование: 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вид спорта», «Какой он – сильный человек?».</a:t>
            </a:r>
          </a:p>
          <a:p>
            <a:pPr marL="45720" indent="0">
              <a:buNone/>
            </a:pP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b="1" i="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Аппликация: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 Медали для победителей».</a:t>
            </a:r>
          </a:p>
          <a:p>
            <a:pPr marL="45720" indent="0">
              <a:buNone/>
            </a:pP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b="1" i="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стенда: </a:t>
            </a:r>
            <a:r>
              <a:rPr lang="ru-RU" sz="2400" i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«Спорт – наш друг».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3781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065402"/>
            <a:ext cx="11610363" cy="5511567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3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(</a:t>
            </a:r>
            <a:r>
              <a:rPr lang="ru-RU" sz="39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Оформление результата проекта в виде презентации. 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Рефлексия: беседы с детьми «Что нового мы узнали?», «Для чего нужен спорт?», «Что такое сила?», «А где можно увидеть силу?»;</a:t>
            </a:r>
          </a:p>
          <a:p>
            <a:pPr marL="742950" indent="-742950"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Благодарственные письма родителям и грамоты детям за участие в организации фотовыставки, выставки рисунков и участие в спортивном празднике.</a:t>
            </a:r>
          </a:p>
        </p:txBody>
      </p:sp>
    </p:spTree>
    <p:extLst>
      <p:ext uri="{BB962C8B-B14F-4D97-AF65-F5344CB8AC3E}">
        <p14:creationId xmlns:p14="http://schemas.microsoft.com/office/powerpoint/2010/main" val="107693169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93886"/>
            <a:ext cx="9875520" cy="1857372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игры</a:t>
            </a:r>
          </a:p>
        </p:txBody>
      </p:sp>
      <p:pic>
        <p:nvPicPr>
          <p:cNvPr id="50178" name="Picture 2" descr="http://krasschool17.ru/assets/images/olympic-rings-rgb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308" y="1329204"/>
            <a:ext cx="9294431" cy="51119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685552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93886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игры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6623" y="972452"/>
            <a:ext cx="11618753" cy="4625339"/>
          </a:xfrm>
        </p:spPr>
        <p:txBody>
          <a:bodyPr>
            <a:normAutofit fontScale="92500"/>
          </a:bodyPr>
          <a:lstStyle/>
          <a:p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в четыре года проходят Олимпийские игры — так называются спортивные соревнования, в которых участвуют самые лучшие спортсмены из разных стран мира. </a:t>
            </a:r>
          </a:p>
          <a:p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них мечтает стать олимпийским чемпионом и получить в награду медаль — золотую, серебряную или бронзовую. </a:t>
            </a:r>
          </a:p>
          <a:p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Хотя в этих спортивных играх участвуют в основном взрослые, однако некоторые виды спорта, а также история Олимпийских игр для детей тоже могут быть очень увлекательными.  И, наверное, и детям, и взрослым интересно было бы узнать, когда же появились Олимпийские игры, как они получили такое название, а также какие виды спортивных упражнений были на самых первых состязаниях. Кроме того, узнаем, как проходят современные Олимпийские игры, и что означает их эмблема - пять разноцветных колец.</a:t>
            </a:r>
          </a:p>
          <a:p>
            <a:endParaRPr lang="ru-RU" sz="24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2D2DB40-7117-455C-91B4-D38D13AA9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5894" y="4621933"/>
            <a:ext cx="3485206" cy="195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21236FBF-2676-489E-84D8-646AE281E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901" y="4621933"/>
            <a:ext cx="3066905" cy="195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855526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78" y="-127442"/>
            <a:ext cx="11131632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возникновения Олимпийских игр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690" y="1226611"/>
            <a:ext cx="11241248" cy="4834555"/>
          </a:xfrm>
        </p:spPr>
        <p:txBody>
          <a:bodyPr>
            <a:normAutofit/>
          </a:bodyPr>
          <a:lstStyle/>
          <a:p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Олимпийских игр — это Древняя Греция.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стория Олимпиады насчитывает уже около 2800 лет, а это, согласитесь, довольно много.</a:t>
            </a:r>
          </a:p>
          <a:p>
            <a:pPr algn="just"/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Олимпийских игр уходит корнями в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древний город — Олимпию, откуда и возникло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этого спортивного праздника. Это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поселение находится в очень красивом месте —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возле горы Кронос и на берегу реки Алфей, и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здесь с древних времен и до наших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дней происходит церемония зажигания факела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олимпийским огнем, который потом передают 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эстафете до города проведения Олимпийских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игр.</a:t>
            </a:r>
          </a:p>
        </p:txBody>
      </p:sp>
      <p:pic>
        <p:nvPicPr>
          <p:cNvPr id="49154" name="Picture 2" descr="https://mma-fighters.ru/wp-content/auploads/835657/naibolee_interesnye_10_faktov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2611" y="2547257"/>
            <a:ext cx="4743149" cy="3209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215144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78" y="-127442"/>
            <a:ext cx="11131632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кольца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690" y="991718"/>
            <a:ext cx="11414620" cy="520774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Наверное, каждый из нас видел эмблему Олимпиады — переплетенные цветные кольца. Их выбрали не просто так — каждое из пяти колец означает один из континентов:</a:t>
            </a:r>
          </a:p>
          <a:p>
            <a:pPr algn="just"/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Кольцо синего цвета — символ Европы,</a:t>
            </a:r>
          </a:p>
          <a:p>
            <a:pPr marL="45720" indent="0" algn="ctr">
              <a:buNone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— Африки,</a:t>
            </a:r>
          </a:p>
          <a:p>
            <a:pPr marL="45720" indent="0" algn="ctr">
              <a:buNone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— Америки,</a:t>
            </a:r>
          </a:p>
          <a:p>
            <a:pPr marL="45720" indent="0" algn="ctr">
              <a:buNone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— Азии,</a:t>
            </a:r>
          </a:p>
          <a:p>
            <a:pPr marL="45720" indent="0" algn="ctr">
              <a:buNone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зеленое кольцо — это символ Австралии.</a:t>
            </a:r>
          </a:p>
          <a:p>
            <a:pPr marL="45720" indent="0" algn="ctr">
              <a:buNone/>
            </a:pPr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то, что кольца переплетаются между собой, означает единство и дружбу людей на всех этих континентах, несмотря на разный цвет кожи.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AAA6FBF-A1B6-4AFC-8E1A-9EB620DF8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330" y="2847526"/>
            <a:ext cx="2779896" cy="156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59135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07F33-9896-4A53-A739-A2377AF5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737" y="1417739"/>
            <a:ext cx="11182525" cy="414136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педагогический, коллективный, краткосрочный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месяц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83745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78" y="-127442"/>
            <a:ext cx="11131632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флаг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690" y="991718"/>
            <a:ext cx="11414620" cy="5207745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Официальным флагом Олимпийских игр был выбран белый флаг с олимпийской эмблемой.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Белый цвет – это символ мира во время олимпийских соревнований, так же, как и во времена Древней Греции.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каждой Олимпиаде флаг используют при открытии и закрытии спортивных игр, а затем передают тому городу, в котором через четыре года состоится следующая Олимпиада.</a:t>
            </a:r>
          </a:p>
          <a:p>
            <a:pPr algn="just"/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22F33BCE-23C9-48EB-AFB8-A0C4C1FDB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3181" y="3897396"/>
            <a:ext cx="4428601" cy="248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E7CC173D-0B69-4DE5-A076-D9DA48C0C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3918124"/>
            <a:ext cx="3910885" cy="256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35198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678" y="-364642"/>
            <a:ext cx="11131632" cy="135636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Олимпийский огонь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224" y="991718"/>
            <a:ext cx="8271545" cy="56180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Еще в древности возникла традиция зажигать огонь во время проведения Олимпийских игр, сохранилась она и до наших дней. За церемонией зажигания Олимпийского огня наблюдать очень интересно.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начинается в Олимпии еще за несколько месяцев до начала соревнований. После того, как факел загорится, его передают одному из лучших спортсменов, который дальше понесет его сначала по городам Греции, а затем доставит в ту страну, в которой будут проходить Олимпийские игры. Дальше эстафета огня проходит по городам страны и, наконец, прибывает на место, где будут проводиться спортивные соревнования.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стадионе устанавливают большую чашу и зажигают в ней огонь тем факелом, который прибыл из далекой Греции. Огонь в чаше будет гореть до тех пор, пока не закончатся все спортивные состязания, затем он гаснет, и это символизирует окончание Олимпийских игр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3F0BBF5-CAAA-41B6-8A36-097CAD44B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0327" y="1140667"/>
            <a:ext cx="3212982" cy="204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2BF988E-06BC-4245-898A-BA3C2F8F4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0327" y="3543159"/>
            <a:ext cx="3212982" cy="204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17048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" y="-394412"/>
            <a:ext cx="12129922" cy="135636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Церемония открытия и закрытия Олимпиады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224" y="991718"/>
            <a:ext cx="11610363" cy="520774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 всегда яркое и красочное зрелище. Каждая страна, принимающая Олимпийские игры, старается превзойти предыдущую в этом компоненте, не жалея на представление ни сил, ни средств. Для постановки применяются последние достижения науки и техники, инновационные технологии и разработки. Кроме того, задействуется большое количество людей – волонтеров. Приглашаются самые известные люди страны: артисты, композиторы, спортсмены и др.</a:t>
            </a:r>
          </a:p>
          <a:p>
            <a:pPr algn="just"/>
            <a:endParaRPr lang="ru-RU" sz="24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5502F40-C696-43B8-B974-66156EFF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2826" y="3273803"/>
            <a:ext cx="4926347" cy="326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95287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" y="-394412"/>
            <a:ext cx="12129922" cy="135636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Награждение победителей и призеров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224" y="991718"/>
            <a:ext cx="11610363" cy="5207745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Когда были первые Олимпийские игры, победители в качестве награды получали лавровый венок. Однако современные чемпионы награждаются уже не лавровыми венками, а медалями: первое место — золотая медаль, второе место — серебряная, и третье — бронзовая.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 за соревнованиями очень интересно, но еще интереснее увидеть, как награждают чемпионов. Победители выходят на специальный пьедестал с тремя ступеньками, согласно занятым местам, им вручают медали и поднимают флаги тех стран, откуда приехали эти спортсмены.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7B79FB9-0509-429B-B09D-0F34DF42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6455" y="3976380"/>
            <a:ext cx="3879090" cy="258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73661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93886"/>
            <a:ext cx="9875520" cy="1857372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спорта</a:t>
            </a:r>
          </a:p>
        </p:txBody>
      </p:sp>
      <p:pic>
        <p:nvPicPr>
          <p:cNvPr id="91138" name="Picture 2" descr="https://pavsanatoriy.ru/wp-content/uploads/2020/01/7b7f70b47f19f5502c5cf0dab962ec5f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9484" y="1345474"/>
            <a:ext cx="4398379" cy="5212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6855526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" y="-394412"/>
            <a:ext cx="12129922" cy="135636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Греко-римская борьба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224" y="991718"/>
            <a:ext cx="11610363" cy="5207745"/>
          </a:xfrm>
        </p:spPr>
        <p:txBody>
          <a:bodyPr>
            <a:normAutofit/>
          </a:bodyPr>
          <a:lstStyle/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Греко-римская борьба появилась в Древней Греции как основа физического воспитания юношей, но со временем её правила претерпели изменения, а в современном виде оформились в XIX веке во Франции. </a:t>
            </a: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1896 году этот тип борьбы был впервые представлен на Олимпийских играх. Задача борцов — вывести друг друга из равновесия и прижать лопатками к ковру. Для этого они могут применять захваты и приёмы только выше пояса и только руками.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03FF381-471C-4316-BDDD-B70F928DF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6636" y="3765477"/>
            <a:ext cx="3959869" cy="263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A70A1352-225D-43BC-8011-5936A5162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7038" y="3765477"/>
            <a:ext cx="3959869" cy="263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118201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0B5EFE75-82BF-49CF-B769-DD917DA24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0393" y="731520"/>
            <a:ext cx="6285006" cy="5349239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Самургашев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Вартерес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Вартересович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сентября 1979, 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-На-Дону)</a:t>
            </a:r>
          </a:p>
          <a:p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борец греко-римского стиля, шестикратный чемпион России, двукратный чемпион Европы, двукратный чемпион мира, чемпион Олимпийских игр.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CFC4BA-909F-4702-B10F-B2CAEFA4E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5399" y="1569314"/>
            <a:ext cx="4754880" cy="471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067787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4321" y="979714"/>
            <a:ext cx="11639005" cy="559090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июле 2004 года в Ростове-на-Дону был установлен бронзовый памятник, который представляет 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собой фигуру борца. </a:t>
            </a:r>
          </a:p>
          <a:p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постаменте, сделанном в 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форме чаши олимпийского огня, 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нанесена надпись: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Вартерес</a:t>
            </a: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Самургашев – </a:t>
            </a:r>
            <a:b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донской олимпийский </a:t>
            </a:r>
            <a:b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чемпион по греко-римской борьбе».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 txBox="1">
            <a:spLocks/>
          </p:cNvSpPr>
          <p:nvPr/>
        </p:nvSpPr>
        <p:spPr>
          <a:xfrm>
            <a:off x="323335" y="1"/>
            <a:ext cx="12129922" cy="1071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Борец Ростова-на-Дону</a:t>
            </a:r>
          </a:p>
        </p:txBody>
      </p:sp>
      <p:pic>
        <p:nvPicPr>
          <p:cNvPr id="1026" name="Picture 2" descr="https://sun1-84.userapi.com/hY-dzFC9eqGL70RLnBmOV4a6btLxqKvN7zYh1A/TZD7l1gnWE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6556" y="1556520"/>
            <a:ext cx="5487581" cy="3672009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3" y="862149"/>
            <a:ext cx="11797559" cy="5995851"/>
          </a:xfrm>
        </p:spPr>
        <p:txBody>
          <a:bodyPr>
            <a:normAutofit fontScale="55000" lnSpcReduction="20000"/>
          </a:bodyPr>
          <a:lstStyle/>
          <a:p>
            <a:pPr marL="45720" marR="360680" indent="0">
              <a:buNone/>
            </a:pPr>
            <a:r>
              <a:rPr lang="ru-RU" sz="29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«СИЛАЧИ»</a:t>
            </a:r>
            <a:endParaRPr lang="ru-RU" sz="29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Подготовка: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резиновых бинта, сложенных вдвое или втрое, укрепляют к гимнастической стенке или столбу. Оба конца эластичных бинтов должны быть свободны. На полу (земле) делается ряд отметок (линий) с цифрами. Чем дальше от гимнастической стенки находится линия, тем больше цифра. Например, 2 м — 6 очков, 2 м 10 см — 7 очков, 2 м 20 см — 8 очков и т. д.</a:t>
            </a:r>
          </a:p>
          <a:p>
            <a:r>
              <a:rPr lang="ru-RU" sz="2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Команды выстраиваются двумя колоннами перед своим «контрольным пунктом». По сигналу первые игроки бегут к стенке и, взяв в каждую руку конец бинта, отходят от стенки, стараясь натянуть бинт и наступить ногой на возможно дальнюю отметку. Это удается тому, у кого более сильная мускулатура плеч и рук. Судья записывает цифру и громко ее объявляет. После этого игрок делает два шага назад, отпускает бинты и бежит к своей команде, касаясь рукой следующего игрока. Тот повторяет упражнение. Когда все участники побывают на контрольном пункте, объявляется сумма очков, набранная каждой командой. За быстрое окончание эстафеты прибавляется 4 очка.</a:t>
            </a:r>
            <a:b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игрой определяют, каким способом натягивать эластичный бинт (его можно заменить другим амортизатором, шнуром, эспандером). За ручку эспандера можно браться одной или двумя руками, тянуть его, удерживая руки у плеч, сзади, наверху. Все игроки должны выполнять упражнение одинаково. При повторении игры команды меняются контрольными пунктами.</a:t>
            </a:r>
            <a:endParaRPr lang="ru-RU" sz="29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" marR="360680" indent="0" algn="l">
              <a:buNone/>
            </a:pPr>
            <a:r>
              <a:rPr lang="ru-RU" sz="29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«ОЛИМПИЙЦЫ»</a:t>
            </a:r>
            <a:endParaRPr lang="ru-RU" sz="2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360680" algn="just"/>
            <a:r>
              <a:rPr lang="ru-RU" sz="29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Подготовка: 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одной стороне зала проводится линия старта. На расстоянии 6-8 м от нее двумя линиями обозначается полоса 1 м, а за полосой на расстоянии 1-3м чертится три кружка. В каждый кружок кладется по флажку или палочке. Играющие делятся на три команды и выстраиваются шеренгами вдоль 3-х стен в виде буквы П. Первые номера команд встают на старт.</a:t>
            </a:r>
            <a:endParaRPr lang="ru-RU" sz="2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360680" algn="just"/>
            <a:r>
              <a:rPr lang="ru-RU" sz="2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Описание игры:</a:t>
            </a:r>
            <a:r>
              <a:rPr lang="ru-RU" sz="29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команде руководителя игроки со старта бегут вперед, преодолевают полосу препятствий, подбегают к своим кружкам, поднимают флажок вверх, затем снова кладут в кружок и возвращаются на место в команду минуя полосу препятствий. Кто из играющих раньше поднимет флажок, тот выигрывает очко для своей команды. Затем по сигналу бегут следующие игроки. Игра продолжается, пока все играющие не примут участия в беге с преодолением полосы препятствий. Выигрывает команда, заработавшая больше всего очков.</a:t>
            </a:r>
            <a:endParaRPr lang="ru-RU" sz="29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360680" algn="just"/>
            <a:r>
              <a:rPr lang="ru-RU" sz="29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Правила: </a:t>
            </a:r>
            <a:r>
              <a:rPr lang="ru-RU" sz="29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Выбегать со старта можно только по установленному сигналу. Выскочивший раньше считается проигравшим. В случае, если играют с непрерывным бегом, сигнал дается только для начинающих игру. 2. Как только одни игроки уходят со старта, другие занимают их место. 3. Вернувшийся встает на свое место в шеренге.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182880"/>
            <a:ext cx="11956869" cy="86214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«Сильные и выносливые»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8439446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FA1B0D72-65EB-4B20-B16D-0BF0EE5CE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3" y="914400"/>
            <a:ext cx="11797559" cy="5943600"/>
          </a:xfrm>
        </p:spPr>
        <p:txBody>
          <a:bodyPr>
            <a:normAutofit/>
          </a:bodyPr>
          <a:lstStyle/>
          <a:p>
            <a:pPr marL="45720" marR="360680" indent="0" algn="just">
              <a:buNone/>
            </a:pPr>
            <a:r>
              <a:rPr lang="ru-RU" sz="17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«С КОЧКИ НА КОЧКУ»</a:t>
            </a:r>
            <a:endParaRPr lang="ru-RU" sz="17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360680" algn="just"/>
            <a:r>
              <a:rPr lang="ru-RU" sz="17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Подготовка: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земле чертят две линии – два берега, между которыми болото (расстояние между линиями 30м). Играющие распределяются парами на одном и другом берегу. Воспитатель чертит на болоте кочки – кружки (можно использовать плоские обручи) на разном расстоянии друг от друга: 30, 40, 50, 60, 70, 80 см. </a:t>
            </a:r>
          </a:p>
          <a:p>
            <a:pPr marR="360680" algn="just"/>
            <a:r>
              <a:rPr lang="ru-RU" sz="17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Описание игры: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Двое детей по сигналу прыгают с кочки на кочку, стараясь перебраться на берег. Тот, кто оступился, остается в болоте. Выходит следующая пара. Когда все выполнят задание, воспитатель назначает, кому выводить детей из болота. Тот подает увязшему руку и показывает прыжками путь выхода из болота.</a:t>
            </a:r>
            <a:endParaRPr lang="ru-RU" sz="17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360680" algn="just"/>
            <a:r>
              <a:rPr lang="ru-RU" sz="17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Правила:</a:t>
            </a:r>
            <a:r>
              <a:rPr lang="ru-RU" sz="17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sz="17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прыгать можно толчком одной или двух ног, выбирая маршрут по желанию; нельзя становиться нарушил, остается в болоте, пока его не выручат; выручать можно после того, как все переправятся на берег.</a:t>
            </a:r>
            <a:endParaRPr lang="ru-RU" sz="17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360680" algn="just">
              <a:buNone/>
            </a:pPr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4. «ПЕРЕТЯЖКИ»</a:t>
            </a:r>
          </a:p>
          <a:p>
            <a:pPr marR="360680" algn="just"/>
            <a:r>
              <a:rPr lang="ru-RU" sz="17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Подготовка: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игровом поле чертят линию, затем по обе стороны от нее будут выстраиваться команды с равным количеством игроков в каждой. </a:t>
            </a:r>
          </a:p>
          <a:p>
            <a:pPr marR="360680" algn="just"/>
            <a:r>
              <a:rPr lang="ru-RU" sz="17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Описание: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</a:rPr>
              <a:t> Игроки команд становятся друг против друга каждый со своей стороны от линии. По команде ведущего противники пытаются перетащить друг друга за линию к себе. Если игроку это удалось, то его противник считается пленным и должен принять активное участие в «сражении»: встать позади игрока-победителя, обхватить его за талию и попытаться перетащить на свою сторону еще одного члена своей команды. </a:t>
            </a:r>
          </a:p>
          <a:p>
            <a:pPr marR="360680" algn="just"/>
            <a:r>
              <a:rPr lang="ru-RU" sz="17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Правила: </a:t>
            </a:r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Побеждает та команда, которой удалось набрать большее количество пленных.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" y="182880"/>
            <a:ext cx="11956869" cy="862149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«Сильные и выносливые»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843944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8240" y="161307"/>
            <a:ext cx="9875520" cy="86214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Ключевые понятия, определения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0060" y="1023456"/>
            <a:ext cx="11764122" cy="5075219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способность человека преодолевать внешнее сопротивление или противостоять ему за счет мышечных усилий (напряжений).</a:t>
            </a:r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Олимпийские игры —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крупнейшие международные комплексные спортивные соревнования, которые проводятся раз в четыре года под эгидой Международного олимпийского комитета.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Эстафета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совокупность командных спортивных дисциплин, в которых участники один за другим проходят этапы, передавая друг другу очередь перемещаться по дистанции.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командная игра, где для прохождения по сюжету необходимо решать различные загадки и выполнять задания.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Двигательный опыт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объем освоенных человеком двигательных действий и способов их использования. Чем большим количеством этих действий и способов владеет человек, тем разностороннее его двигательный опыт.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" y="182880"/>
            <a:ext cx="10234749" cy="862149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«Богатырская сила»</a:t>
            </a:r>
            <a:endParaRPr lang="ru-RU" sz="5400" dirty="0"/>
          </a:p>
        </p:txBody>
      </p:sp>
      <p:pic>
        <p:nvPicPr>
          <p:cNvPr id="40962" name="Picture 2" descr="https://avatars.mds.yandex.net/get-zen_doc/1722013/pub_5db7559a95aa9f00b1563541_5db76356e4f39f00b2f70477/scale_120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6470" y="1145449"/>
            <a:ext cx="9457508" cy="53198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901338"/>
            <a:ext cx="12022183" cy="615260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Здравствуйте, ребята! Как ваши дела? Какое у вас настроение?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Педагог: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Послушайте…. О ком здесь говорится?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Знают взрослые и дети,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Нет его сильней на свете.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Одного напомню я –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Его брат Муромец Илья.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Ответы детей: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 Богатыре!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Верно! А каких богатырей вы знаете?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</a:t>
            </a: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(Святогор, Илья Муромец, Добрыня Никитич и др.)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66045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129938"/>
            <a:ext cx="12022183" cy="615260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что вы знаете об этих богатырях?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включает презентацию «Богатыри» и рассказывает о них.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Слайды с теми богатырями, которых дети уже назвали, педагог включает в начале, с теми, кого не назвали – знакомит в конце.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ходе презентации педагог ведёт диалог с детьми, отвечает на вопросы или задаёт их сам.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82579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984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«Богатыри», </a:t>
            </a: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1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379320"/>
            <a:ext cx="12022183" cy="615260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Илья Муромец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обладают огромной силой. Силу эту он применяет к делу: служит родной земле, сражается с ее врагами. Спокойствие никогда его не оставляет. В богатыре этом, несмотря на страшную силу, видится ещё больше сила духа.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01E216D-E942-4EF0-BFB5-AA6F0320B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3512" y="3015961"/>
            <a:ext cx="4734791" cy="355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062700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984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«Богатыри», </a:t>
            </a: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2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379320"/>
            <a:ext cx="12022183" cy="615260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Добрыня Никитич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необыкновенно силён, всесторонне одарен, он отличный стрелок из лука. Отличительные черты богатыря – нежность сердца, вежливость, почитание.</a:t>
            </a:r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Добрыня обладает поэтическим талантом: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гусляр, певец (или скоморох).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B8F92C-2B17-4786-B7C7-C1FE4FCD32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20446" y="2498515"/>
            <a:ext cx="3313314" cy="396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884735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984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«Богатыри», </a:t>
            </a: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3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371600"/>
            <a:ext cx="11935591" cy="616032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Алёша Попович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смелый и удалой богатырь. У него есть огромное желание победить врага.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Богатырь Алеша побеждает в боях не столько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силой и храбростью,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сколько своим умом – хитростью, смекалкой.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9D8AFC6-C73E-49FF-A612-0ECAA85E3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8203" y="1973017"/>
            <a:ext cx="3364924" cy="448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359845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984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«Богатыри», </a:t>
            </a: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4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371600"/>
            <a:ext cx="11935591" cy="616032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3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Святогор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богатырь могучий, дюжий, 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обладающий громадной силой. 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величиною с гору, </a:t>
            </a:r>
            <a:b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которого даже земля не держит! 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5F23F49-3EED-4EF1-BED4-D3FC5AB04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0446" y="1420012"/>
            <a:ext cx="3562696" cy="503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782479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984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«Богатыри», </a:t>
            </a: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5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371600"/>
            <a:ext cx="11935591" cy="616032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3200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Вольга</a:t>
            </a:r>
            <a:r>
              <a:rPr lang="ru-RU" sz="3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Святославович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очень умный богатырь! 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Вольга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раннем детстве научился всяким «хитростям-мудростям». Он умеет понимать язык зверей, птиц и рыб.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DA5036-A72D-4EEF-BF95-338BBE86F820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55526" y="2483427"/>
            <a:ext cx="3574473" cy="4073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5227116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984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Презентация «Богатыри», </a:t>
            </a:r>
            <a:r>
              <a:rPr lang="ru-RU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слайд 6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7" y="1371600"/>
            <a:ext cx="11935591" cy="616032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Никита Кожемяка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богатырь, живший в стародавние времена в Киеве. Славился Никита своей силушкой небывалою, умом да храбростью. Повадился как-то на русскую землю злой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змей летать - деток сиротить.</a:t>
            </a:r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 Никита русский народ, победил змея и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домой вернулся, любимым делом заниматься – </a:t>
            </a:r>
            <a:b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кожи мять.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A99EA7-C6C7-48D1-A334-41DA255E193E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5466" y="2404753"/>
            <a:ext cx="2847108" cy="40940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0337229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0549" y="1005839"/>
            <a:ext cx="11810901" cy="5852161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Сколько нового мы узнали! Ребята, смотрите какие разные богатыри и какая разная у них сила? Какая сила бывает?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(сила духа, сила любви, сила хитрости).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сегодня утром один из богатырей – Алёша Попович прислал нам письмо и видео. Хотите посмотреть?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Ответы детей</a:t>
            </a:r>
          </a:p>
          <a:p>
            <a:pPr marL="45720" marR="34925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включает видеоролик «Нападение Тугарина Змея»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endParaRPr lang="ru-RU" sz="20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8FA3-160D-4C9D-842B-B9B50A3F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42" y="11326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8C8A4-4A0C-4CB7-91E7-37E616462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36" y="1241571"/>
            <a:ext cx="11484528" cy="4828723"/>
          </a:xfrm>
        </p:spPr>
        <p:txBody>
          <a:bodyPr>
            <a:normAutofit/>
          </a:bodyPr>
          <a:lstStyle/>
          <a:p>
            <a:pPr marL="78867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у детей представлений о движениях, их характеристиках (сильные, ловкие, быстрые, красивые и др.). </a:t>
            </a:r>
          </a:p>
          <a:p>
            <a:pPr marL="78867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опыт у детей формируется не на основе ощущений собственных движений, а на основе многократного выполнения движений.</a:t>
            </a:r>
          </a:p>
          <a:p>
            <a:pPr marL="78867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не включены в выбор средств развития своего организма, движений.</a:t>
            </a:r>
          </a:p>
        </p:txBody>
      </p:sp>
    </p:spTree>
    <p:extLst>
      <p:ext uri="{BB962C8B-B14F-4D97-AF65-F5344CB8AC3E}">
        <p14:creationId xmlns:p14="http://schemas.microsoft.com/office/powerpoint/2010/main" val="2877145020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G_8345">
            <a:hlinkClick r:id="" action="ppaction://media"/>
            <a:extLst>
              <a:ext uri="{FF2B5EF4-FFF2-40B4-BE49-F238E27FC236}">
                <a16:creationId xmlns:a16="http://schemas.microsoft.com/office/drawing/2014/main" id="{D32C176C-5D31-4EBD-9CB0-845F518FCCF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95400" y="352245"/>
            <a:ext cx="10945216" cy="6153509"/>
          </a:xfrm>
        </p:spPr>
      </p:pic>
    </p:spTree>
    <p:extLst>
      <p:ext uri="{BB962C8B-B14F-4D97-AF65-F5344CB8AC3E}">
        <p14:creationId xmlns:p14="http://schemas.microsoft.com/office/powerpoint/2010/main" val="2907685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705395"/>
            <a:ext cx="12022183" cy="615260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Ребята, кто изображён на видео? А что он хочет сделать, как вы думаете?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 </a:t>
            </a:r>
            <a:endParaRPr lang="ru-RU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Совершенно верно, это один из врагов Алёши Поповича –  Тугарин Змей. Посмотрите, он со своим войском что-то задумал, что-то плохое.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Подождите-ка, помимо видео здесь есть сообщение </a:t>
            </a:r>
            <a:r>
              <a:rPr lang="ru-RU" sz="24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нас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читает письмо: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«Дорогие ребята! На Руси произошло нечто ужасное. Как вы уже поняли, на нас нападает </a:t>
            </a:r>
            <a:r>
              <a:rPr lang="ru-RU" sz="20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Змей. Боюсь в этот раз мне одному его не одолеть. Поэтому мне нужна Ваша помощь! Я ищу самых сильных и смелых ребят. Мне сказали, что у Вас в группе именно такие дети! </a:t>
            </a:r>
            <a:b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Это будет совсем не просто, нужно будет хорошо подготовиться, найти богатырских коней, проверить свою силушку и добыть мечи. Я жду Вас в городе Ростове. Для того чтобы Вы смоги меня найти, я прикрепил к письму карту».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33237" y="2967335"/>
            <a:ext cx="19255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карта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карта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472" y="260648"/>
            <a:ext cx="8913781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85150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9816" y="1005839"/>
            <a:ext cx="12022183" cy="5852161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Ой, вот это новости! Ребята, что же делать? Какие ваши предположения, как нам помочь Алёше?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 как мы попадём в город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Ростов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если он так далеко от нас?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Ребята, вы не забыли, что Алёша прислал нам карту. Изучим ее?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</a:pPr>
            <a:r>
              <a:rPr lang="ru-RU" sz="24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с детьми изучают карту и обсуждают дальнейшие действия.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Смотрите, как на карте много дорожек! Как хорошо, что Алёша указал нам верный путь!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72142" y="992778"/>
            <a:ext cx="11919858" cy="6152606"/>
          </a:xfrm>
        </p:spPr>
        <p:txBody>
          <a:bodyPr>
            <a:noAutofit/>
          </a:bodyPr>
          <a:lstStyle/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Итак, отправляемся в путь! (Звучит веселая мелодия).</a:t>
            </a: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посмотрите, кажется, впереди виднеется конюшня! Предлагаю Вам свериться с картой, в правильном ли направлении мы идём?</a:t>
            </a: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L="45720" marR="34925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Посмотрите, конюшня находится на другой стороне обрыва, а мост разрушен. Как же нам с Вами перебраться на другую сторону?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marR="34925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 </a:t>
            </a:r>
            <a:endParaRPr lang="ru-RU" sz="20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marR="34925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Точно, мы можем попробовать с Вами перепрыгнуть.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56755" y="901338"/>
            <a:ext cx="11612880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1.Упражнение «Прыжки в длину с места»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br>
              <a:rPr lang="ru-RU" sz="28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прыжков в длину используется резиновая дорожка, с чертой с одной стороны и нанесенными сантиметровыми делениями начиная с 10 сантиметров от нее и до 50 сантиметров. Испытуемый становился носками к черте и, готовясь к прыжку, сначала поднимал руки вперед, потом отводил их назад, одновременно сгибая ноги в коленях, слегка наклоняя туловище вперед и, толкаясь двумя ногами, прыгал как можно дальше, приземляясь на пятки вынесенных вперед ног, перекатывался на всю стопу и проходил вперед. Длина прыжка измерялась от черты до ближайшей к ней точки касания одной из стоп.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 хорошо мы справились. Смотрите, а вот и конюшня.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23834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186866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2" descr="https://s3.amazonaws.com/nichesites-files/horseplains_com/images/surveys/38/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6284" y="1024881"/>
            <a:ext cx="7399430" cy="55136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5942" y="875211"/>
            <a:ext cx="11782697" cy="5982790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Ой, я кого-то вижу перед входом в конюшню. Как вы думаете, кто это?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 были правы, это конюх машет нам. Он нас ждет.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Конюх: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Здравствуйте, ребята! Алёша сказал, что вы придете и что вам нужны самые лучшие богатырские кони. Но вот беда, у меня так много дел на конюшне! Но вы можете мне помочь перебрать копну сена, а я пока подготовлю для вас лучших богатырских коней!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47105" y="953590"/>
            <a:ext cx="11731535" cy="6152606"/>
          </a:xfrm>
        </p:spPr>
        <p:txBody>
          <a:bodyPr>
            <a:noAutofit/>
          </a:bodyPr>
          <a:lstStyle/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Конюх объясняет упражнение «Передача мяча в колонне». </a:t>
            </a:r>
          </a:p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Играющие делятся на две, три или четыре команды и становятся в колонны по одному. У стоящих впереди по набивному мячу. По сигналу руководителя начинается передача мячей назад. Когда мяч дойдет до стоящего сзади, он бежит с мячом в голову колонны (все делают шаг назад), становится первым и начинает передачу мяча назад и т. д. Игра продолжается до тех пор, пока каждый из игроков команды не побывает первым. Надо следить за там, чтобы мяч передавался с прямыми руками с наклоном назад, а дистанция в колоннах была бы не менее шага. Мяч можно передавать сверху, с боку, снизу между ног. </a:t>
            </a: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Конюх: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Большое Вам спасибо, ребята! Выручили старика! А вот вам и самые сильные кони! Надеюсь, она помогут Вам в битве с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Тугариным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7257" y="2514600"/>
            <a:ext cx="6283234" cy="35922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1885" y="1071155"/>
            <a:ext cx="11800115" cy="3409405"/>
          </a:xfrm>
        </p:spPr>
        <p:txBody>
          <a:bodyPr>
            <a:noAutofit/>
          </a:bodyPr>
          <a:lstStyle/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Конюх вручает каждому ребенку фигурку богатырского коня.</a:t>
            </a: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556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F9C52-5528-4BC2-8FFE-B8E83346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182880"/>
            <a:ext cx="9875520" cy="77070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E7E3E-0DA1-4637-A32F-BC616F22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462" y="875332"/>
            <a:ext cx="11861073" cy="564315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силы –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психофизическое качество, необходимое для преодоления внешнего сопротивления или противодействия ему путем мышечных усилий.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силы обеспечивает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только преодоление внешнего сопротивления, но и придает ускорение массе тела и различным применяемым снарядам (что наблюдается, например, при передачах мяча).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развития силы зависит в значительной степени развитие других психофизических качеств — быстроты, ловкости, выносливости, гибкости.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Из-за образа современной жизни у большинства людей слабый мотивационный аспект двигательной активности и низкий уровень представлений о здоровом образе жизни, о спорте и олимпийском движении.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воспитании ребенка дошкольного возраста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учитываются возрастные особенности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организма: незавершенность развития нервной системы, преобладание тонуса мышц-сгибателей, слабость мышц.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Именно поэтому ОРУ, укрепляющие основные мышечные группы и позвоночник, направлены на постепенное развитие силы.</a:t>
            </a:r>
          </a:p>
        </p:txBody>
      </p:sp>
    </p:spTree>
    <p:extLst>
      <p:ext uri="{BB962C8B-B14F-4D97-AF65-F5344CB8AC3E}">
        <p14:creationId xmlns:p14="http://schemas.microsoft.com/office/powerpoint/2010/main" val="3613961463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5390" y="1136470"/>
            <a:ext cx="11915502" cy="6152606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Конюх: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Знаете, ребята, мне же уже много лет, я столько всего на свету повидал…. И знаю я одну мудрость – пословицу, которой хочу с вами поделиться: </a:t>
            </a:r>
            <a:r>
              <a:rPr lang="ru-RU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«Не везде сила, где умение, а где и терпение».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Ребята, вы поняли о чем эта пословица?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детей.</a:t>
            </a:r>
            <a:endParaRPr lang="ru-RU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Теперь мы можем поскакать на наших богатырских конях. Взгляните на карту, куда нам надо отправиться дальше?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41663" y="901338"/>
            <a:ext cx="11678194" cy="5760721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3.«Скачки на лошадях».</a:t>
            </a:r>
            <a:b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«Топот копыт». Бег галопом «змейкой» вокруг ёлок и деревьев.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изучают карту и рассуждают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Ой, ребята, мы с Вами уже так много сделали. Мы можем немного передохнуть и поиграть, хотите?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4.Подвижная игра «Поймай дракона за хвост».</a:t>
            </a:r>
            <a:br>
              <a:rPr lang="ru-RU" sz="26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Игроки выстраиваются в колонну, крепко держась руками, за талию друг друга. Таким образом, получается фигура, условно напоминающая дракона – с головой и хвостом. Задача первого игрока (водящего, который символизирует голову дракона) – поймать последнего (хвост дракона, а задача последнего игрока – увернуться и не дать себя поймать.</a:t>
            </a:r>
          </a:p>
        </p:txBody>
      </p:sp>
    </p:spTree>
    <p:extLst>
      <p:ext uri="{BB962C8B-B14F-4D97-AF65-F5344CB8AC3E}">
        <p14:creationId xmlns:p14="http://schemas.microsoft.com/office/powerpoint/2010/main" val="393841367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63434" y="1058091"/>
            <a:ext cx="11665131" cy="5956663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Какие вы молодцы! Так ловко изворачивались от «головы змея»! А вы помните, кто из богатырей сражался со змеем?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Ответы детей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(Никита Кожемяка). </a:t>
            </a:r>
          </a:p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Верно! Молодцы, что запомнили!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теперь нам пора отправляться дальше! Продолжим наше путешествие.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изучают карту.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74320" y="901337"/>
            <a:ext cx="11665131" cy="5956663"/>
          </a:xfrm>
        </p:spPr>
        <p:txBody>
          <a:bodyPr>
            <a:noAutofit/>
          </a:bodyPr>
          <a:lstStyle/>
          <a:p>
            <a:pPr marR="34925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Дети, смотрите, на встречу нам Любава идёт! Вы помните, кто она?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мои начинающие богатыри! Я немало наслышана о Вашем путешествии в город Ростов. Вы к моему любимому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Алёшеньке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направляетесь, верно?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Спасибо Вам, что помогаете моему суженому-ряженому, только просто так не могу Вас отпустить. Хочу проверить Вашу силушку Богатырскую, ведь на такое важное дело отправляетесь. Вы умеете отжиматься? 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977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901338"/>
            <a:ext cx="12070079" cy="6204858"/>
          </a:xfrm>
        </p:spPr>
        <p:txBody>
          <a:bodyPr>
            <a:noAutofit/>
          </a:bodyPr>
          <a:lstStyle/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5.Упражнения без предметов.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И. п.: стоя на коленях, руки на полу. Согнуть руки, выпрямить.</a:t>
            </a: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Какие вы сильные ребята, Вы точно не подведёте Алёшу и победите Тугарина. Направляйтесь к кузнецу, он поможет Вам сделать мечи. А за Ваши умения и силу, предлагаю немного размяться, как делают это настоящие богатыри, хотите?</a:t>
            </a:r>
          </a:p>
          <a:p>
            <a:pPr marR="34925" lvl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6.Физкультминутка «Богатыри».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Богатырь - вот он каков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(Показывают силача)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 силён, он здоров,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 из лука стрелял,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(Имитируют движения)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Метко палицу бросал, на границе стоял,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Зорко -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зорко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наблюдал,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Подрастём, мы и, смотри,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(Поднимаем руки высоко вверх)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Станем, как богатыри!</a:t>
            </a:r>
          </a:p>
          <a:p>
            <a:pPr marR="34925" lvl="0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2697" y="1031964"/>
            <a:ext cx="12191999" cy="5930538"/>
          </a:xfrm>
        </p:spPr>
        <p:txBody>
          <a:bodyPr>
            <a:noAutofit/>
          </a:bodyPr>
          <a:lstStyle/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Любава: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 скорых встреч, удачи вам!</a:t>
            </a: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 изучают карту, 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 им доехать до кузнеца.</a:t>
            </a: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«Конский топот».</a:t>
            </a: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Что это за свет впереди?  Кажется, это кузница!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5943" y="927462"/>
            <a:ext cx="12191999" cy="5930538"/>
          </a:xfrm>
        </p:spPr>
        <p:txBody>
          <a:bodyPr>
            <a:noAutofit/>
          </a:bodyPr>
          <a:lstStyle/>
          <a:p>
            <a:pPr marL="45720" marR="34925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10" descr="https://im0-tub-ru.yandex.net/i?id=6fa03ca258fd765af663f8faac9c4600-l&amp;ref=rim&amp;n=13&amp;w=811&amp;h=75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7231" y="1018902"/>
            <a:ext cx="5897537" cy="551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0594827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85056" y="679267"/>
            <a:ext cx="11821887" cy="6008915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ребята! Как я рад вас видеть!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здороваются.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Знаю я, куда вы путь держите и кого одолеть хотите. Но не один я знаю,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Змей разведал, что у Алёши появились помощники и что вы направляетесь ко мне за богатырскими мечами. Я бы с радостью вам помог, но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призвал себе на помощь темное колдовство и заколдовал все молоты в моей кузнице. Забыли они, как правильно ковать мечи. Что же нам делать, ребята?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а вы помните, как работать молотками?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Может быть мы сможем показать молоткам, как правильно стучать, и тогда они выкуют нам новые богатырские мечи?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7365" y="3944980"/>
            <a:ext cx="2923904" cy="2612574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7.Проводится упражнение с мячами для мышц плечевого пояса </a:t>
            </a:r>
            <a:br>
              <a:rPr lang="ru-RU" sz="24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(на каждом мяче изображен молоток). 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И.п.: сидя, скрестив ноги, мяч в двух руках. Поднять мяч, сгибая руки, опустить за голову, снова поднять и опустить.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Смотрите, у вас получилось! Вы помогли каждому молотку вспомнить свою работу и расколдовали их! Спасибо вам большое! Вы по-настоящему сильные ребята! Как и обещал, каждому по богатырскому мечу!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Кузнец вручает каждому ребенку фигурку меча.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 descr="https://vignette.wikia.nocookie.net/dragonball/images/7/74/Z_sword_by_kongo217-d63ivz8.jpg/revision/latest?cb=20150621144559&amp;path-prefix=lt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3051" y="4164648"/>
            <a:ext cx="3200400" cy="2223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63434" y="875213"/>
            <a:ext cx="11665131" cy="6152606"/>
          </a:xfrm>
        </p:spPr>
        <p:txBody>
          <a:bodyPr>
            <a:noAutofit/>
          </a:bodyPr>
          <a:lstStyle/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благодарят кузнеца.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«Конский топот».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Так, ребята, где же мы с вами очутились?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изучают  карту.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верно,  мы уже под  Великим Ростовом.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37680-91DF-4FDD-AAB5-123B315D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16755-1A67-4552-9B3B-2240FBFF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475" y="2060897"/>
            <a:ext cx="10469050" cy="4797103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у детей о силе, как одном из физических качеств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3214050030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705395"/>
            <a:ext cx="12191999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2" descr="https://vignette.wikia.nocookie.net/trybogatiry/images/a/a9/%D0%A0%D0%BE%D1%81%D1%82%D0%BE%D0%B2.png/revision/latest?cb=20191110125624&amp;path-prefix=ru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765" y="1045028"/>
            <a:ext cx="9896443" cy="532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8536132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76497" y="1045028"/>
            <a:ext cx="11639006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Здравствуйте, мои юные богатыри!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Дети приветствуют Алёшу Поповича.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8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знаю, что на пути у вас было много препятствий. А раз вы с ними справились, значит, вы по-настоящему смелые и сильные ребята! Слышите? Что это?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Аудиозапись «Шум ветра».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</a:t>
            </a:r>
            <a:b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82349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02474" y="901338"/>
            <a:ext cx="11756571" cy="6152606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 правы, это ветер предупреждает нас, что Тугарин Змей близко. Смотрите, вот и он! Но что это перед ним? Я, кажется, догадался. Вы же уже знаете, что он призвал себе на помощь колдовство? Он забрал силу земли русской и спрятал ее в этом заколдованном канате. Ребята, как же нам его победить?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Ответы детей.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Да, вы всё правильно говорите, нужно вернуть силушку Руси! Тогда мы его и одолеем! Вот здесь наша богатырская сила нам и пригодится!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8.Перетягивание каната.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5943" y="862149"/>
            <a:ext cx="11769634" cy="5995852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Алёша Попович: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Ребята, поздравляю! Мы победили это колдовство и одолели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Змея! Думаю, больше он на нашей земле русской не появится! 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 большие молодцы! А теперь давайте попрощаемся с Алёшей и вернёмся обратно в детский сад. Вспомните, на чем мы сюда приехали? Занимайте свои места и в путь! 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Звучит весёлая мелодия.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П: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Вот мы и вернулись. Посмотрите, дети! Алёша Попович прислал нам письмо:</a:t>
            </a:r>
          </a:p>
          <a:p>
            <a:pPr marR="34925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«Дорогие ребята! Большое спасибо Вам за то, что Вы помогли мне одолеть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Тугарина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! Я был уверен, что у Вас получится пройти весь этот сложный путь!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 оказанную помощь я  хочу Вам вручить грамоты, которые посвящают Вас в настоящих богатырей!»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9818"/>
            <a:ext cx="9875520" cy="73152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901337"/>
            <a:ext cx="6096000" cy="5956663"/>
          </a:xfrm>
        </p:spPr>
        <p:txBody>
          <a:bodyPr>
            <a:noAutofit/>
          </a:bodyPr>
          <a:lstStyle/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Пример грамоты:</a:t>
            </a: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b="1" i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R="34925">
              <a:lnSpc>
                <a:spcPct val="100000"/>
              </a:lnSpc>
              <a:spcAft>
                <a:spcPts val="800"/>
              </a:spcAft>
              <a:buNone/>
            </a:pP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89" y="1389017"/>
            <a:ext cx="3757386" cy="52120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одержимое 3"/>
          <p:cNvSpPr txBox="1">
            <a:spLocks/>
          </p:cNvSpPr>
          <p:nvPr/>
        </p:nvSpPr>
        <p:spPr>
          <a:xfrm>
            <a:off x="5081451" y="953589"/>
            <a:ext cx="6618515" cy="6082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Рефлексия:</a:t>
            </a:r>
          </a:p>
          <a:p>
            <a:pPr algn="ctr"/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Ребята, я получила огромное удовольствие от нашего приключения.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А вам понравилось?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Продолжите, пожалуйста, мое предложение.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Сегодня мне понравилось….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Мне было интересно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меня получилось…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Мне было трудно выполнять…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Мне захотелось…..</a:t>
            </a:r>
          </a:p>
          <a:p>
            <a:pPr marL="228600" marR="34925" lvl="0" indent="-182880" algn="ctr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8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marR="34925" lvl="0" indent="-18288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8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28600" marR="34925" lvl="0" indent="-18288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8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225CD-C191-48D0-9319-2202E29D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56753"/>
            <a:ext cx="9875520" cy="152835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7F275-D385-4649-BF2B-6761CBCD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6" y="875211"/>
            <a:ext cx="11717383" cy="5826036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Дошкольные годы в жизни ребенка характеризуются интенсивным развитием всех органов и систем. Ребенок рождается с определенными унаследованными биологическими свойствами, в том числе и типологическими особенностями основных нервных процессов (сила, уравновешенность и подвижность).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Мышечная сила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одно из важнейших физических качеств, которое представляет собой способность человека преодолевать внешнее сопротивление или противодействовать ему посредством мышечных напряжений.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достаточной силы невозможно овладение спортивной техникой, так как уровень ее развития в значительной мере определяет быстроту, выносливость и ловкость. С помощью специальных силовых упражнений можно совершенствовать способность мышц к максимальному сокращению в различных условиях.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Именно в детском возрасте формируются жизненно важные базовые, локомоторные навыки и умения, создается фундамент двигательного опыта, осваивается азбука движения, из элементов которой впоследствии формируется вся двигательная деятельность человека.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Двигательная активность детей и силовая подготовленность является важным аспектом в развитии гармонично развитого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495218247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225CD-C191-48D0-9319-2202E29D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56753"/>
            <a:ext cx="9875520" cy="152835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7F275-D385-4649-BF2B-6761CBCD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897" y="1097279"/>
            <a:ext cx="11116492" cy="5603967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движении».</a:t>
            </a:r>
          </a:p>
          <a:p>
            <a:pPr algn="r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Ж. Ж. Руссо</a:t>
            </a:r>
          </a:p>
        </p:txBody>
      </p:sp>
      <p:pic>
        <p:nvPicPr>
          <p:cNvPr id="1026" name="Picture 2" descr="https://pbs.twimg.com/media/D-HwrBQUIAsMXp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8219" y="2560320"/>
            <a:ext cx="2902536" cy="38557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5218247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2DB5C5D5-56CB-4B3F-9757-266B9E6CA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9564" y="2367792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29500609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4F94-5C6E-41AF-B73B-AAA32B09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9514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97EA5-73B8-46BB-A94D-9C6E445D9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559" y="755009"/>
            <a:ext cx="5528346" cy="5317362"/>
          </a:xfrm>
        </p:spPr>
        <p:txBody>
          <a:bodyPr>
            <a:normAutofit fontScale="92500" lnSpcReduction="10000"/>
          </a:bodyPr>
          <a:lstStyle/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детей:</a:t>
            </a:r>
          </a:p>
          <a:p>
            <a:pPr marL="788670" indent="-7429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представление о физическом качестве – сила;</a:t>
            </a:r>
          </a:p>
          <a:p>
            <a:pPr marL="788670" indent="-7429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умение многократно выполнять упражнения;</a:t>
            </a:r>
          </a:p>
          <a:p>
            <a:pPr marL="788670" indent="-7429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бережное отношение к своему здоровью;</a:t>
            </a:r>
          </a:p>
          <a:p>
            <a:pPr marL="788670" indent="-7429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опыт работать в команде. </a:t>
            </a:r>
          </a:p>
          <a:p>
            <a:pPr marL="788670" indent="-742950">
              <a:buFont typeface="+mj-lt"/>
              <a:buAutoNum type="arabicPeriod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867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8867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72394D-FECC-409F-88E9-D02058E3C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331193"/>
            <a:ext cx="5841534" cy="5010884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для педагогов: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предметно-пространственную среду для развития физического качества – сила в группе среднего возраста;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спортивными олимпийскими играми;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детям в развитии двигательного качества – сила;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двигательного опыта детей среднего дошкольного возраста, через использование квест-игры.</a:t>
            </a:r>
          </a:p>
          <a:p>
            <a:pPr marL="502920" indent="-457200">
              <a:buFont typeface="+mj-lt"/>
              <a:buAutoNum type="arabicPeriod"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735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F0835-E036-42B5-96F6-47D46C7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-13156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17D4-0111-4D7D-B421-1FA950D7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50" y="1208016"/>
            <a:ext cx="11687262" cy="47621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 углубление знаний детей о необходимости развития такого физического качества, как сила.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знаний детей об Олимпийских играх, чемпионах нашей страны и региона;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овышение эмоционального, психологического, физического благополучия;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интереса детей к физическим упражнениям и спорту;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интереса родителей к здоровому образу жизни и спорту;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единого образовательного пространства на основе доверительных отношений сотрудников ДОУ с родителями.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0466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Базис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990</TotalTime>
  <Words>6535</Words>
  <Application>Microsoft Office PowerPoint</Application>
  <PresentationFormat>Широкоэкранный</PresentationFormat>
  <Paragraphs>438</Paragraphs>
  <Slides>77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77</vt:i4>
      </vt:variant>
    </vt:vector>
  </HeadingPairs>
  <TitlesOfParts>
    <vt:vector size="83" baseType="lpstr">
      <vt:lpstr>Arial</vt:lpstr>
      <vt:lpstr>Calibri</vt:lpstr>
      <vt:lpstr>Corbel</vt:lpstr>
      <vt:lpstr>Times New Roman</vt:lpstr>
      <vt:lpstr>Wingdings</vt:lpstr>
      <vt:lpstr>Базис</vt:lpstr>
      <vt:lpstr>«силачи»</vt:lpstr>
      <vt:lpstr>Содержание проекта:</vt:lpstr>
      <vt:lpstr>Презентация PowerPoint</vt:lpstr>
      <vt:lpstr>Ключевые понятия, определения</vt:lpstr>
      <vt:lpstr>Проблема</vt:lpstr>
      <vt:lpstr>Актуальность проекта</vt:lpstr>
      <vt:lpstr>Цель проекта</vt:lpstr>
      <vt:lpstr>Задачи проекта</vt:lpstr>
      <vt:lpstr>Ожидаемый результат проекта</vt:lpstr>
      <vt:lpstr>Продукт проектной деятельности</vt:lpstr>
      <vt:lpstr>Использованные ресурсы</vt:lpstr>
      <vt:lpstr>Этапы проекта:</vt:lpstr>
      <vt:lpstr>Создание условий для самостоятельной деятельности детей</vt:lpstr>
      <vt:lpstr>Вовлечение родителей в образовательный процесс</vt:lpstr>
      <vt:lpstr>Этапы проекта:</vt:lpstr>
      <vt:lpstr>Физическое развитие </vt:lpstr>
      <vt:lpstr>Физическое развитие </vt:lpstr>
      <vt:lpstr>Физическое развитие </vt:lpstr>
      <vt:lpstr>Социально-коммуникативное развитие</vt:lpstr>
      <vt:lpstr>Познавательное развитие </vt:lpstr>
      <vt:lpstr>Познавательное развитие </vt:lpstr>
      <vt:lpstr>Речевое развитие</vt:lpstr>
      <vt:lpstr>Речевое развитие</vt:lpstr>
      <vt:lpstr>Художественно-эстетическое развитие</vt:lpstr>
      <vt:lpstr>Этапы проекта:</vt:lpstr>
      <vt:lpstr>Олимпийские игры</vt:lpstr>
      <vt:lpstr>Олимпийские игры</vt:lpstr>
      <vt:lpstr>История возникновения Олимпийских игр</vt:lpstr>
      <vt:lpstr>Олимпийские кольца</vt:lpstr>
      <vt:lpstr>Олимпийский флаг</vt:lpstr>
      <vt:lpstr> Олимпийский огонь</vt:lpstr>
      <vt:lpstr> Церемония открытия и закрытия Олимпиады</vt:lpstr>
      <vt:lpstr> Награждение победителей и призеров</vt:lpstr>
      <vt:lpstr>Виды спорта</vt:lpstr>
      <vt:lpstr> Греко-римская борьба</vt:lpstr>
      <vt:lpstr>Презентация PowerPoint</vt:lpstr>
      <vt:lpstr>Презентация PowerPoint</vt:lpstr>
      <vt:lpstr>Эстафета «Сильные и выносливые»</vt:lpstr>
      <vt:lpstr>Эстафета «Сильные и выносливые»</vt:lpstr>
      <vt:lpstr>Квест-игра «Богатырская сила»</vt:lpstr>
      <vt:lpstr>Вводная часть</vt:lpstr>
      <vt:lpstr>Вводная часть</vt:lpstr>
      <vt:lpstr>Вводная часть Презентация «Богатыри», слайд 1</vt:lpstr>
      <vt:lpstr>Вводная часть Презентация «Богатыри», слайд 2</vt:lpstr>
      <vt:lpstr>Вводная часть Презентация «Богатыри», слайд 3</vt:lpstr>
      <vt:lpstr>Вводная часть Презентация «Богатыри», слайд 4</vt:lpstr>
      <vt:lpstr>Вводная часть Презентация «Богатыри», слайд 5</vt:lpstr>
      <vt:lpstr>Вводная часть Презентация «Богатыри», слайд 6</vt:lpstr>
      <vt:lpstr>Вводная часть</vt:lpstr>
      <vt:lpstr>Презентация PowerPoint</vt:lpstr>
      <vt:lpstr>Вводная часть</vt:lpstr>
      <vt:lpstr>Презентация PowerPoint</vt:lpstr>
      <vt:lpstr>Вводная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Основная часть</vt:lpstr>
      <vt:lpstr>Заключительная часть</vt:lpstr>
      <vt:lpstr>Заключительная часть</vt:lpstr>
      <vt:lpstr>Заключение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176</cp:revision>
  <dcterms:created xsi:type="dcterms:W3CDTF">2020-05-14T15:20:11Z</dcterms:created>
  <dcterms:modified xsi:type="dcterms:W3CDTF">2022-08-24T11:22:06Z</dcterms:modified>
</cp:coreProperties>
</file>