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3"/>
  </p:notes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8" r:id="rId11"/>
    <p:sldId id="266" r:id="rId12"/>
    <p:sldId id="269" r:id="rId13"/>
    <p:sldId id="270" r:id="rId14"/>
    <p:sldId id="272" r:id="rId15"/>
    <p:sldId id="286" r:id="rId16"/>
    <p:sldId id="285" r:id="rId17"/>
    <p:sldId id="276" r:id="rId18"/>
    <p:sldId id="287" r:id="rId19"/>
    <p:sldId id="288" r:id="rId20"/>
    <p:sldId id="289" r:id="rId21"/>
    <p:sldId id="277" r:id="rId22"/>
    <p:sldId id="290" r:id="rId23"/>
    <p:sldId id="278" r:id="rId24"/>
    <p:sldId id="291" r:id="rId25"/>
    <p:sldId id="292" r:id="rId26"/>
    <p:sldId id="293" r:id="rId27"/>
    <p:sldId id="294" r:id="rId28"/>
    <p:sldId id="279" r:id="rId29"/>
    <p:sldId id="295" r:id="rId30"/>
    <p:sldId id="296" r:id="rId31"/>
    <p:sldId id="271" r:id="rId32"/>
    <p:sldId id="297" r:id="rId33"/>
    <p:sldId id="298" r:id="rId34"/>
    <p:sldId id="299" r:id="rId35"/>
    <p:sldId id="280" r:id="rId36"/>
    <p:sldId id="281" r:id="rId37"/>
    <p:sldId id="301" r:id="rId38"/>
    <p:sldId id="302" r:id="rId39"/>
    <p:sldId id="282" r:id="rId40"/>
    <p:sldId id="283" r:id="rId41"/>
    <p:sldId id="304" r:id="rId42"/>
    <p:sldId id="305" r:id="rId43"/>
    <p:sldId id="273" r:id="rId44"/>
    <p:sldId id="306" r:id="rId45"/>
    <p:sldId id="274" r:id="rId46"/>
    <p:sldId id="307" r:id="rId47"/>
    <p:sldId id="308" r:id="rId48"/>
    <p:sldId id="309" r:id="rId49"/>
    <p:sldId id="310" r:id="rId50"/>
    <p:sldId id="267" r:id="rId51"/>
    <p:sldId id="284" r:id="rId5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73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66E913-0077-4C78-B407-F8E134F624C8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B2CBBB-332D-4FB1-BF6B-98747A49F9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478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A8C84-A533-437B-A87A-C76FA4CCECA7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456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A8C84-A533-437B-A87A-C76FA4CCECA7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594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A8C84-A533-437B-A87A-C76FA4CCECA7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018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A8C84-A533-437B-A87A-C76FA4CCECA7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691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5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0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47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0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8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9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png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microsoft.com/office/2007/relationships/hdphoto" Target="../media/hdphoto3.wdp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15.png"/><Relationship Id="rId7" Type="http://schemas.openxmlformats.org/officeDocument/2006/relationships/image" Target="../media/image2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microsoft.com/office/2007/relationships/hdphoto" Target="../media/hdphoto4.wdp"/><Relationship Id="rId4" Type="http://schemas.openxmlformats.org/officeDocument/2006/relationships/image" Target="../media/image2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1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microsoft.com/office/2007/relationships/hdphoto" Target="../media/hdphoto6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7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43B09-0F1B-4748-8740-EE9AC578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60" y="857208"/>
            <a:ext cx="12038200" cy="2926080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«По страницам сказок </a:t>
            </a:r>
            <a:b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К. И. Чуковского»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D4A51-C577-4ECC-8E41-40827D3AB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29" y="3869634"/>
            <a:ext cx="10026669" cy="2354997"/>
          </a:xfrm>
        </p:spPr>
        <p:txBody>
          <a:bodyPr>
            <a:normAutofit/>
          </a:bodyPr>
          <a:lstStyle/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</a:p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  <p:extLst>
      <p:ext uri="{BB962C8B-B14F-4D97-AF65-F5344CB8AC3E}">
        <p14:creationId xmlns:p14="http://schemas.microsoft.com/office/powerpoint/2010/main" val="9223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81762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8A637-0C37-445E-B28C-5F0B43BA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74" y="1806570"/>
            <a:ext cx="11543252" cy="512567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Квест-игра «Путешествие по сказкам К.И. Чуковского».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«Пластилиновая фантазия» (выставка на тему: «Любимые герои сказок К. Чуковского).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«Украсим посуду для бабушки Федоры» (выставка детских рисунков).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79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17" y="1258349"/>
            <a:ext cx="11325138" cy="5318620"/>
          </a:xfrm>
        </p:spPr>
        <p:txBody>
          <a:bodyPr/>
          <a:lstStyle/>
          <a:p>
            <a:pPr marL="45720" indent="0" algn="ctr">
              <a:buNone/>
            </a:pP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</a:t>
            </a: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цели, задач, ожидаемого результата проекта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плана работы по проекту;</a:t>
            </a:r>
          </a:p>
          <a:p>
            <a:pPr marL="742950" indent="-742950">
              <a:buFont typeface="+mj-lt"/>
              <a:buAutoNum type="arabicPeriod"/>
            </a:pP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ролей и технических заданий.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2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220770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(основной)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119" y="1996579"/>
            <a:ext cx="11174136" cy="506695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 изучение материала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квест-игры на тему: «Путешествие по сказкам К.И. Чуковского» для детей среднего возраста.</a:t>
            </a:r>
          </a:p>
          <a:p>
            <a:pPr marL="502920" indent="-45720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09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40485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(заключительный)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9" y="1786855"/>
            <a:ext cx="11325137" cy="4409813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качества реализации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итогового отчёта по результатам проекта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Выставка детских работ.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63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80" y="413451"/>
            <a:ext cx="11400639" cy="135636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«Путешествие по сказкам К.И. Чуковского»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21E060-2E83-4CFA-86DC-0F0E4373A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640" y="1359568"/>
            <a:ext cx="11762875" cy="5498432"/>
          </a:xfrm>
        </p:spPr>
        <p:txBody>
          <a:bodyPr>
            <a:normAutofit fontScale="40000" lnSpcReduction="20000"/>
          </a:bodyPr>
          <a:lstStyle/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6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Возраст: </a:t>
            </a: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4-5 лет (средняя группа).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6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Цель: </a:t>
            </a: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приобщение детей к художественной литературе в процессе знакомства с жизнью и творчеством Корнея Ивановича Чуковского.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6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Задачи: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34925" lvl="0" indent="-51435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Воспитывать у дошкольников чувство сострадания к слабым и беззащитным; чувство юмора; чувство чистоплотности и аккуратности;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34925" lvl="0" indent="-51435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Продолжать развивать умение действовать сообща в команде;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34925" lvl="0" indent="-51435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развитию творческих способностей, памяти, внимания, двигательной активности;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marR="34925" lvl="0" indent="-51435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Способствовать развитию речевых навыков ребёнка среднего года жизни.</a:t>
            </a:r>
            <a:endParaRPr lang="ru-RU" sz="4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AF8898-1DE4-4347-93BF-1E80AFD87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80" y="413451"/>
            <a:ext cx="11400639" cy="135636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Квест-игра «Путешествие по сказкам К.И. Чуковского»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21E060-2E83-4CFA-86DC-0F0E4373A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4561" y="1455821"/>
            <a:ext cx="11829050" cy="5570621"/>
          </a:xfrm>
        </p:spPr>
        <p:txBody>
          <a:bodyPr>
            <a:normAutofit fontScale="47500" lnSpcReduction="20000"/>
          </a:bodyPr>
          <a:lstStyle/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6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Оборудование: </a:t>
            </a: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интерактивная доска или проектор, аудиозаписи детских песен, презентация по прохождению квест-игры, предметные картинки с изображением животных и деревьев, маски для театра, игрушечный телефон, сундук, разрезные картинки, мяч, конверты с письмами, грамоты.</a:t>
            </a:r>
            <a:endParaRPr lang="ru-RU" sz="4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6000" b="1" u="sng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Предварительная работа: </a:t>
            </a: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беседа о творчестве К. И. Чуковского. Чтение сказок «Мойдодыр», «Айболит», «Телефон», «Муха-Цокотуха», «</a:t>
            </a:r>
            <a:r>
              <a:rPr lang="ru-RU" sz="6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Федорино</a:t>
            </a: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горе», «</a:t>
            </a:r>
            <a:r>
              <a:rPr lang="ru-RU" sz="6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Тараканище</a:t>
            </a: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 </a:t>
            </a:r>
            <a:endParaRPr lang="ru-RU" sz="4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6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Заучивание текста сказки «Телефон», разучивание упражнения «Лимпопо».</a:t>
            </a:r>
            <a:endParaRPr lang="ru-RU" sz="4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474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444" y="846622"/>
            <a:ext cx="11610472" cy="6220326"/>
          </a:xfrm>
        </p:spPr>
        <p:txBody>
          <a:bodyPr>
            <a:normAutofit fontScale="85000" lnSpcReduction="20000"/>
          </a:bodyPr>
          <a:lstStyle/>
          <a:p>
            <a:pPr marR="34925">
              <a:lnSpc>
                <a:spcPct val="115000"/>
              </a:lnSpc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Ребята, нам пришло письмо. Хотите узнать, кто нам его прислал?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Я вам сейчас дам небольшую подсказку. Его прислали герои сказок. А чьих сказок, вы узнаете, если внимательно послушаете загадку.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marR="34925" indent="0" algn="ctr">
              <a:lnSpc>
                <a:spcPct val="120000"/>
              </a:lnSpc>
              <a:buNone/>
            </a:pP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Его стихи и сказки</a:t>
            </a:r>
            <a:b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Любят взрослые и дети.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Писателя – поэта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Знают все на этом свете.</a:t>
            </a:r>
            <a:b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Лечит доктор там зверей,</a:t>
            </a:r>
            <a:b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Всех спасает воробей,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 Бармалеем шутки плохи,</a:t>
            </a:r>
            <a:b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гости ходят мошки, блохи.</a:t>
            </a:r>
            <a:b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Крокодил там солнце прячет.</a:t>
            </a:r>
            <a:b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Федора громко плачет.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(А. Н. Клименко)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marR="34925" indent="0">
              <a:lnSpc>
                <a:spcPct val="120000"/>
              </a:lnSpc>
              <a:buNone/>
            </a:pP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Узнали о ком эта загадка?  (О К. И. Чуковском) 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0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092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5E51BB17-28A3-4658-A8F0-AE6AB65C2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35960" y="764704"/>
            <a:ext cx="6120680" cy="5316056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Корне́й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Ива́нович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Чуко́вский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 марта 1882— 28 октября 1969) 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советский поэт, публицист, литературный критик, переводчик и литературовед, детский писатель, журналист</a:t>
            </a: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Самый издаваемый в России автор детской литературы.</a:t>
            </a: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id="{1D698ABA-4D40-40B7-835B-36A8CC9C15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5440" y="546666"/>
            <a:ext cx="3816424" cy="576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227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381" y="846622"/>
            <a:ext cx="11766882" cy="6220326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Молодцы, правильно. Герои сказок К. И. Чуковского написали вам письмо, хотите мы вместе прочтём его?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 читает письмо:</a:t>
            </a:r>
            <a:endParaRPr lang="ru-RU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" marR="34925" indent="0" algn="ctr">
              <a:lnSpc>
                <a:spcPct val="115000"/>
              </a:lnSpc>
              <a:buNone/>
            </a:pP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«Дорогие ребята! В нашей сказочной стране произошло что-то ужасное. Бармалей украл наши вещи и закрыл их в огромных сундуках. Он вернёт их, если мы преодолеем все испытания, которые приготовил нам Бармалей. Нам нужна ваша помощь! Мы живем на Занзибаре, в Калахари и Сахаре, на горе Фернандо-По, где гуляет Гиппо-по по широкой Лимпопо.  Для того чтобы вы смоги нас найти, мы прикрепили к письму карту. Ждём вас!»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844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Вводная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559" y="1111317"/>
            <a:ext cx="11766882" cy="6220326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Педагог: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Ребята, что же делать? Какие ваши предположения, как нам помочь героям сказок Корнея Ивановича Чуковского?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Но как мы попадем в эту страну, если она от нас очень далеко? Как вы думаете, на каком транспорте</a:t>
            </a: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можно туда добраться?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 .</a:t>
            </a:r>
            <a:endParaRPr lang="ru-RU" sz="2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8345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54" y="66973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026" y="1406695"/>
            <a:ext cx="10880520" cy="5191386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и сроки его реализации;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948" y="1524802"/>
            <a:ext cx="11831052" cy="6220326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</a:pPr>
            <a:r>
              <a:rPr lang="ru-RU" sz="3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Итак, отправляемся в путь! </a:t>
            </a:r>
          </a:p>
          <a:p>
            <a:pPr marR="34925">
              <a:lnSpc>
                <a:spcPct val="115000"/>
              </a:lnSpc>
            </a:pPr>
            <a:r>
              <a:rPr lang="ru-RU" sz="3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Звучит веселая мелодия.</a:t>
            </a:r>
            <a:endParaRPr lang="ru-RU" sz="32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3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3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Ребята, посмотрите, кажется, на горизонте виднеется Лимпопо! Мы приехали! 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83632" y="961056"/>
            <a:ext cx="6923024" cy="4935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68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4696" y="1524802"/>
            <a:ext cx="11831052" cy="6220326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Посмотрите на карту. Перед нами сундук. Хотите мы с вами его откроем и узнаем, какое ждёт нас испытание?</a:t>
            </a:r>
          </a:p>
          <a:p>
            <a:pPr marR="34925">
              <a:lnSpc>
                <a:spcPct val="115000"/>
              </a:lnSpc>
            </a:pP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детей.</a:t>
            </a:r>
          </a:p>
          <a:p>
            <a:pPr marR="34925">
              <a:lnSpc>
                <a:spcPct val="115000"/>
              </a:lnSpc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Дети и педагог изучают карту.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909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45095535-2063-4808-8FF5-48135823F867}"/>
              </a:ext>
            </a:extLst>
          </p:cNvPr>
          <p:cNvGrpSpPr/>
          <p:nvPr/>
        </p:nvGrpSpPr>
        <p:grpSpPr>
          <a:xfrm>
            <a:off x="2245264" y="332656"/>
            <a:ext cx="7883184" cy="6149838"/>
            <a:chOff x="1493017" y="0"/>
            <a:chExt cx="9125947" cy="6858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93017" y="0"/>
              <a:ext cx="9125947" cy="6858000"/>
            </a:xfrm>
            <a:prstGeom prst="rect">
              <a:avLst/>
            </a:prstGeom>
          </p:spPr>
        </p:pic>
        <p:pic>
          <p:nvPicPr>
            <p:cNvPr id="3" name="Рисунок 2" descr="http://static3.depositphotos.com/1005091/226/v/450/depositphotos_2261060-stock-illustration-treasure-chest-vector-illustratio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879976" y="4339089"/>
              <a:ext cx="648072" cy="5760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Рисунок 4" descr="http://static3.depositphotos.com/1005091/226/v/450/depositphotos_2261060-stock-illustration-treasure-chest-vector-illustration.jpg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517802" y="836712"/>
              <a:ext cx="648072" cy="5760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Рисунок 5" descr="http://static3.depositphotos.com/1005091/226/v/450/depositphotos_2261060-stock-illustration-treasure-chest-vector-illustration.jpg"/>
            <p:cNvPicPr/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104112" y="1771599"/>
              <a:ext cx="648072" cy="57606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Рисунок 6" descr="http://static3.depositphotos.com/1005091/226/v/450/depositphotos_2261060-stock-illustration-treasure-chest-vector-illustration.jpg"/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1072542" flipH="1">
              <a:off x="9232557" y="2539036"/>
              <a:ext cx="648072" cy="57606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Стрелка вправо 7"/>
            <p:cNvSpPr/>
            <p:nvPr/>
          </p:nvSpPr>
          <p:spPr>
            <a:xfrm rot="19135068">
              <a:off x="4432815" y="5785411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Стрелка вправо 8"/>
            <p:cNvSpPr/>
            <p:nvPr/>
          </p:nvSpPr>
          <p:spPr>
            <a:xfrm rot="19135068">
              <a:off x="4764308" y="5527018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трелка вправо 9"/>
            <p:cNvSpPr/>
            <p:nvPr/>
          </p:nvSpPr>
          <p:spPr>
            <a:xfrm rot="19135068">
              <a:off x="5391080" y="5002968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Стрелка вправо 10"/>
            <p:cNvSpPr/>
            <p:nvPr/>
          </p:nvSpPr>
          <p:spPr>
            <a:xfrm rot="19135068">
              <a:off x="5704466" y="4768280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Стрелка вправо 11"/>
            <p:cNvSpPr/>
            <p:nvPr/>
          </p:nvSpPr>
          <p:spPr>
            <a:xfrm rot="19135068">
              <a:off x="5077694" y="5268625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18598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71" y="966938"/>
            <a:ext cx="11680658" cy="6220326"/>
          </a:xfrm>
        </p:spPr>
        <p:txBody>
          <a:bodyPr>
            <a:normAutofit/>
          </a:bodyPr>
          <a:lstStyle/>
          <a:p>
            <a:pPr marL="0" marR="34925" lvl="0" indent="0" algn="ctr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ru-RU" sz="2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Игра «Раздели на слоги»</a:t>
            </a:r>
            <a:r>
              <a:rPr lang="ru-RU" sz="2800" u="sng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br>
              <a:rPr lang="ru-RU" sz="2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(Совершенствование навыка слогового анализа слов)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этой стране очень жарко. И животные просят вас помочь им спрятаться от солнца под деревьями. Но злой Бармалей поставил условие. Животные, названия которых делятся на 2 слога, смогут спрятаться под пальмой, а те, чьё название делится на 3 слога, - под баобабом. Если есть герой, в названии которого 4 слога, его нужно поместить между пальмой и баобабом. 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Дети по желанию выбирают животных. Дети выполняют задание.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53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4D3739A-CDF9-46DE-BCCA-743C3E685A7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53365" y="1179575"/>
            <a:ext cx="2987040" cy="4498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6ACC710-58CF-4D7F-9D6E-3AE963E39364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96000" y="1357420"/>
            <a:ext cx="3918451" cy="41431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501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AA2DD4-EBD1-4C6B-8363-DCFF246CE63E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30808" y="1046663"/>
            <a:ext cx="1802793" cy="2783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E7DAC59-2C42-4CF4-A1AA-A348C10A191D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1409" y="1363486"/>
            <a:ext cx="2378615" cy="2458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2DA45BD-6A35-43EC-A078-DF41930C5671}"/>
              </a:ext>
            </a:extLst>
          </p:cNvPr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20981" y="3701615"/>
            <a:ext cx="1802793" cy="271681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45E4A57-EF16-44B0-984F-1BF2647DFDD5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75563" y="1524802"/>
            <a:ext cx="2782658" cy="21361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BB39227-DE25-42C3-9F59-DC08A65CE374}"/>
              </a:ext>
            </a:extLst>
          </p:cNvPr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83661" y="3830636"/>
            <a:ext cx="2081403" cy="245877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1657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71" y="1412107"/>
            <a:ext cx="11680658" cy="6220326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детей: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Ли-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Со-ба-ка, За-</a:t>
            </a:r>
            <a:r>
              <a:rPr lang="ru-RU" sz="3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яц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Ги-по-по-там, Вер-блюд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Молодцы. Вы отлично справились с заданием. А Бармалей за это нам отдал ключ от первого сундука. Хотите посмотреть, чьи там вещи? 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Дети смотрят, чьи в сундуке вещи.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29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.boleznov.ru/img/vidy-zaikaniy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7408" y="864980"/>
            <a:ext cx="4102433" cy="512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m0-tub-ru.yandex.net/i?id=a71430be090f07878381a81d6a8c7598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8008" y="1412776"/>
            <a:ext cx="5047963" cy="478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ww.quia.com/files/quia/users/adriennejohnson/th/thermometer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6984153" y="3495475"/>
            <a:ext cx="1636753" cy="103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cs51.babysfera.ru/2/1/f/2/0053446ba8d82d274ab2233a770cfdf3f67.m.jpe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70691" y="3283740"/>
            <a:ext cx="1684078" cy="148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lv3.pigugroup.eu/colours/171/826/9/1718269/d3172a5ca5784fb0da4f2c96df5486f0_xbig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33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12730" y="3581172"/>
            <a:ext cx="1205053" cy="103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536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4 -0.09861 L -0.0694 -0.09861 C -0.07122 -0.10208 -0.07669 -0.11273 -0.07878 -0.11805 C -0.08242 -0.12731 -0.0793 -0.12268 -0.08333 -0.12754 C -0.08841 -0.14097 -0.0806 -0.12013 -0.08724 -0.13726 C -0.08841 -0.14004 -0.09114 -0.14791 -0.09271 -0.15092 C -0.0944 -0.15439 -0.09622 -0.1574 -0.09805 -0.16064 C -0.09935 -0.16296 -0.10104 -0.16458 -0.10195 -0.16736 C -0.10391 -0.17338 -0.10456 -0.17592 -0.10729 -0.18125 C -0.11055 -0.18726 -0.11432 -0.19259 -0.11745 -0.19907 C -0.12096 -0.20671 -0.12161 -0.20879 -0.12591 -0.21551 C -0.13021 -0.22245 -0.13424 -0.23009 -0.13906 -0.23611 C -0.14088 -0.23842 -0.14271 -0.24051 -0.1444 -0.24305 C -0.14609 -0.2456 -0.14753 -0.24861 -0.14909 -0.25138 C -0.15078 -0.25393 -0.15469 -0.25972 -0.15677 -0.26226 C -0.15911 -0.26504 -0.16146 -0.26782 -0.1638 -0.2706 C -0.16458 -0.27291 -0.1651 -0.27546 -0.16614 -0.27731 C -0.16719 -0.27963 -0.16875 -0.28101 -0.16992 -0.28287 C -0.17552 -0.29166 -0.17031 -0.28588 -0.17773 -0.29259 C -0.18112 -0.29861 -0.18529 -0.30648 -0.18932 -0.31041 C -0.19154 -0.31273 -0.19401 -0.31458 -0.19622 -0.31736 C -0.19739 -0.31875 -0.19818 -0.32106 -0.19935 -0.32268 C -0.20052 -0.3243 -0.20195 -0.32523 -0.20325 -0.32685 C -0.2056 -0.32986 -0.20768 -0.33356 -0.21016 -0.33657 C -0.21094 -0.3375 -0.21172 -0.33819 -0.2125 -0.33935 C -0.21354 -0.34097 -0.21445 -0.34328 -0.21562 -0.34467 C -0.21654 -0.34606 -0.21771 -0.34652 -0.21862 -0.34745 C -0.22148 -0.35069 -0.22396 -0.35578 -0.22721 -0.35717 C -0.23008 -0.35833 -0.23125 -0.35856 -0.23411 -0.36134 C -0.23984 -0.36643 -0.2362 -0.36435 -0.2418 -0.37083 C -0.24284 -0.37199 -0.24388 -0.37268 -0.24492 -0.37361 C -0.24622 -0.375 -0.24753 -0.37638 -0.24883 -0.37777 C -0.24961 -0.3787 -0.25026 -0.37986 -0.25117 -0.38055 C -0.25234 -0.38125 -0.25364 -0.38148 -0.25495 -0.38194 C -0.25573 -0.38333 -0.25638 -0.38495 -0.25729 -0.38588 C -0.2582 -0.38703 -0.25937 -0.3868 -0.26042 -0.38726 C -0.2612 -0.38773 -0.26198 -0.38819 -0.26276 -0.38865 C -0.26406 -0.39004 -0.26523 -0.39166 -0.26654 -0.39282 C -0.26979 -0.3956 -0.27239 -0.39652 -0.27591 -0.39838 C -0.27878 -0.4 -0.27786 -0.4 -0.28125 -0.40115 C -0.28281 -0.40162 -0.28437 -0.40208 -0.28594 -0.40254 C -0.29049 -0.40787 -0.28698 -0.40463 -0.29596 -0.40671 C -0.29779 -0.40694 -0.3013 -0.40787 -0.3013 -0.40787 L -0.3013 -0.40787 " pathEditMode="relative" ptsTypes="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31 -0.04098 L 0.04831 -0.04098 C 0.04701 -0.04561 0.04558 -0.05023 0.0444 -0.05486 C 0.04401 -0.05648 0.04349 -0.0625 0.04284 -0.06459 C 0.04193 -0.0669 0.04063 -0.06898 0.03972 -0.0713 C 0.03907 -0.07315 0.03894 -0.07523 0.03815 -0.07686 C 0.03425 -0.08519 0.03295 -0.08658 0.02891 -0.0919 C 0.02618 -0.09931 0.02878 -0.09329 0.025 -0.09885 C 0.02292 -0.10209 0.0211 -0.10556 0.01888 -0.10857 C 0.01797 -0.10973 0.0168 -0.11019 0.01576 -0.11135 C 0.01446 -0.1125 0.01329 -0.11412 0.01185 -0.11551 C 0.01094 -0.11644 0.00977 -0.11713 0.00886 -0.11806 C 0.00743 -0.11968 0.00638 -0.12223 0.00495 -0.12361 C 0.00378 -0.125 0.00235 -0.12523 0.00105 -0.12639 C -3.75E-6 -0.12755 -0.00091 -0.1294 -0.00195 -0.13056 C -0.00273 -0.13125 -0.00364 -0.13125 -0.00429 -0.13195 C -0.00573 -0.13311 -0.00677 -0.13519 -0.0082 -0.13611 C -0.01015 -0.1375 -0.01562 -0.13936 -0.01823 -0.14028 C -0.02135 -0.14236 -0.02421 -0.14561 -0.02747 -0.14699 L -0.03372 -0.14977 C -0.03554 -0.1507 -0.03724 -0.15186 -0.03906 -0.15255 C -0.04114 -0.15324 -0.04323 -0.15348 -0.04531 -0.15394 C -0.04765 -0.15533 -0.04987 -0.15695 -0.05221 -0.15811 C -0.05377 -0.1588 -0.0595 -0.16042 -0.0608 -0.16088 C -0.0677 -0.16574 -0.06171 -0.16204 -0.07161 -0.16621 C -0.07239 -0.16667 -0.07317 -0.16736 -0.07395 -0.1676 C -0.07669 -0.16922 -0.0802 -0.17107 -0.0832 -0.17176 C -0.08789 -0.17292 -0.09114 -0.17269 -0.09557 -0.17454 C -0.09739 -0.17523 -0.09908 -0.17662 -0.10091 -0.17732 C -0.10273 -0.17801 -0.10455 -0.17824 -0.10638 -0.17871 C -0.10924 -0.17963 -0.11211 -0.18033 -0.11484 -0.18148 C -0.12031 -0.1838 -0.11836 -0.18473 -0.12343 -0.18565 C -0.12695 -0.18635 -0.1306 -0.18635 -0.13424 -0.18704 C -0.13698 -0.18727 -0.13984 -0.18797 -0.1427 -0.18843 L -0.16432 -0.19098 L -0.20065 -0.18982 C -0.20195 -0.18959 -0.20325 -0.18866 -0.20455 -0.18843 C -0.2069 -0.18773 -0.20924 -0.1875 -0.21145 -0.18704 L -0.21849 -0.18287 C -0.22122 -0.18125 -0.21992 -0.18148 -0.22226 -0.18148 L -0.22226 -0.18148 " pathEditMode="relative" ptsTypes="AAAAAAAAAAAAAAAAAAAAAAAAAAAAAAAAAAAAAAAAA">
                                      <p:cBhvr>
                                        <p:cTn id="10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594 -0.01458 L 0.03594 -0.01458 C 0.03437 -0.01828 0.03099 -0.02639 0.02969 -0.03125 C 0.02852 -0.03564 0.02708 -0.04004 0.02656 -0.0449 C 0.0263 -0.04722 0.02604 -0.04953 0.02578 -0.05185 C 0.02526 -0.05856 0.025 -0.06551 0.02422 -0.07245 C 0.02396 -0.07569 0.02331 -0.07893 0.02279 -0.08217 C 0.02253 -0.08564 0.02214 -0.08935 0.02201 -0.09305 C 0.02135 -0.10231 0.02135 -0.11157 0.02044 -0.1206 C 0.02005 -0.12407 0.01888 -0.12708 0.0181 -0.13009 C 0.01784 -0.13379 0.01784 -0.1375 0.01732 -0.1412 C 0.0168 -0.14444 0.01536 -0.14745 0.01497 -0.15069 C 0.01016 -0.18935 0.01576 -0.16736 0.01042 -0.18657 C 0.00885 -0.20856 0.01094 -0.18611 0.00651 -0.21134 C 0.00299 -0.23125 0.00911 -0.2074 0.00339 -0.22777 C 0.00195 -0.24583 0.00391 -0.22916 -0.00052 -0.24838 C -0.00117 -0.25162 -0.00156 -0.25486 -0.00195 -0.2581 C -0.00234 -0.26041 -0.00234 -0.26273 -0.00273 -0.26481 C -0.00339 -0.26782 -0.00443 -0.27037 -0.00508 -0.27314 C -0.00651 -0.2787 -0.00768 -0.28426 -0.00898 -0.28958 C -0.00898 -0.28958 -0.01211 -0.30347 -0.01211 -0.30347 C -0.01237 -0.30578 -0.01237 -0.3081 -0.01289 -0.31018 C -0.01367 -0.31412 -0.01497 -0.31759 -0.01589 -0.32129 C -0.01654 -0.32361 -0.0168 -0.32592 -0.01745 -0.32824 C -0.0181 -0.33055 -0.01914 -0.33264 -0.01979 -0.33495 C -0.02135 -0.34051 -0.02292 -0.34606 -0.02448 -0.35162 C -0.025 -0.35347 -0.02539 -0.35532 -0.02604 -0.35694 C -0.02669 -0.35926 -0.0276 -0.36157 -0.02826 -0.36389 C -0.02969 -0.36851 -0.0306 -0.37338 -0.03216 -0.37754 C -0.03268 -0.37893 -0.03333 -0.38032 -0.03372 -0.38171 C -0.03438 -0.38402 -0.03451 -0.38657 -0.03529 -0.38865 C -0.03711 -0.39375 -0.04141 -0.40092 -0.04375 -0.40509 C -0.04401 -0.40648 -0.04401 -0.40833 -0.04453 -0.40926 C -0.04531 -0.41064 -0.04661 -0.41088 -0.04766 -0.41203 C -0.0487 -0.41319 -0.04974 -0.41458 -0.05078 -0.4162 C -0.05221 -0.41851 -0.05417 -0.42314 -0.05612 -0.4243 C -0.05859 -0.42592 -0.06133 -0.42592 -0.06393 -0.42708 C -0.06589 -0.42801 -0.06797 -0.42893 -0.07005 -0.42986 C -0.07083 -0.43032 -0.07161 -0.43101 -0.0724 -0.43125 C -0.0763 -0.43217 -0.09115 -0.43379 -0.09401 -0.43402 C -0.09635 -0.43495 -0.0987 -0.43611 -0.10104 -0.4368 C -0.10456 -0.43796 -0.10898 -0.43865 -0.11263 -0.43958 C -0.11393 -0.43981 -0.11523 -0.44027 -0.11641 -0.44097 C -0.11797 -0.44166 -0.11953 -0.44328 -0.12109 -0.44375 C -0.12292 -0.44421 -0.12474 -0.44375 -0.12643 -0.44375 L -0.12643 -0.44375 " pathEditMode="relative" ptsTypes="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71" y="1412107"/>
            <a:ext cx="11680658" cy="6220326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детей:</a:t>
            </a:r>
            <a:r>
              <a:rPr lang="ru-RU" sz="3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Айболита.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3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Мы можем немного передохнуть и поиграть. Хотите? Предлагаю поиграть в игру под названием «Лимпопо».</a:t>
            </a: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Ответы детей .</a:t>
            </a:r>
            <a:endParaRPr lang="ru-RU" sz="24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001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307F33-9896-4A53-A739-A2377AF56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737" y="1417739"/>
            <a:ext cx="11182525" cy="414136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творческий, коллективный, краткосрочный.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месяц.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8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671" y="786464"/>
            <a:ext cx="11680658" cy="6220326"/>
          </a:xfrm>
        </p:spPr>
        <p:txBody>
          <a:bodyPr>
            <a:normAutofit lnSpcReduction="10000"/>
          </a:bodyPr>
          <a:lstStyle/>
          <a:p>
            <a:pPr marL="0" marR="34925" lv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Подвижная игра «Лимпопо» </a:t>
            </a:r>
            <a:br>
              <a:rPr lang="ru-RU" sz="28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(Развитие общей моторики, координация речи с движением)</a:t>
            </a:r>
          </a:p>
          <a:p>
            <a:pPr marL="0" marR="34925" lvl="0" indent="0" algn="ctr">
              <a:lnSpc>
                <a:spcPct val="115000"/>
              </a:lnSpc>
              <a:spcAft>
                <a:spcPts val="800"/>
              </a:spcAft>
              <a:buNone/>
            </a:pPr>
            <a:endParaRPr lang="ru-RU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4925" indent="-342900">
              <a:lnSpc>
                <a:spcPct val="115000"/>
              </a:lnSpc>
              <a:spcAft>
                <a:spcPts val="800"/>
              </a:spcAft>
            </a:pP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Какие вы ловкие и активные! А нам пора отправляться дальше! Продолжим наше путешествие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DADB6697-D5B4-4464-8047-F813829A5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944149"/>
              </p:ext>
            </p:extLst>
          </p:nvPr>
        </p:nvGraphicFramePr>
        <p:xfrm>
          <a:off x="1792706" y="2117559"/>
          <a:ext cx="9023684" cy="3765883"/>
        </p:xfrm>
        <a:graphic>
          <a:graphicData uri="http://schemas.openxmlformats.org/drawingml/2006/table">
            <a:tbl>
              <a:tblPr firstRow="1" firstCol="1" bandRow="1"/>
              <a:tblGrid>
                <a:gridCol w="4407770">
                  <a:extLst>
                    <a:ext uri="{9D8B030D-6E8A-4147-A177-3AD203B41FA5}">
                      <a16:colId xmlns:a16="http://schemas.microsoft.com/office/drawing/2014/main" val="3711047108"/>
                    </a:ext>
                  </a:extLst>
                </a:gridCol>
                <a:gridCol w="4615914">
                  <a:extLst>
                    <a:ext uri="{9D8B030D-6E8A-4147-A177-3AD203B41FA5}">
                      <a16:colId xmlns:a16="http://schemas.microsoft.com/office/drawing/2014/main" val="3656229864"/>
                    </a:ext>
                  </a:extLst>
                </a:gridCol>
              </a:tblGrid>
              <a:tr h="3765883">
                <a:tc>
                  <a:txBody>
                    <a:bodyPr/>
                    <a:lstStyle/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Вот и вылечил он их,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Лимпопо!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Вот и вылечил больных,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Лимпопо!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пошли они смеяться,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Лимпопо!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плясать,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 баловаться,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Лимпопо!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Двигаются поскоками по кругу.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Выполняют два прыжка на месте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Двигаются поскоками по кругу.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Выполняют два прыжка на месте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Выполняют прыжки, кружась на месте.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Выполняют два прыжка на месте.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Выполняют прыжки, кружась на месте в обратную сторону.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R="34925"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Выполняют два прыжка на месте.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>
                    <a:lnL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EA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40500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702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C59A35A-18A2-419B-A2CD-C2FAD9F8569B}"/>
              </a:ext>
            </a:extLst>
          </p:cNvPr>
          <p:cNvGrpSpPr/>
          <p:nvPr/>
        </p:nvGrpSpPr>
        <p:grpSpPr>
          <a:xfrm>
            <a:off x="2135560" y="323274"/>
            <a:ext cx="8208912" cy="6211451"/>
            <a:chOff x="1537591" y="37526"/>
            <a:chExt cx="9236443" cy="6813376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7591" y="37526"/>
              <a:ext cx="9236443" cy="6813376"/>
            </a:xfrm>
            <a:prstGeom prst="rect">
              <a:avLst/>
            </a:prstGeom>
          </p:spPr>
        </p:pic>
        <p:grpSp>
          <p:nvGrpSpPr>
            <p:cNvPr id="2" name="Группа 1">
              <a:extLst>
                <a:ext uri="{FF2B5EF4-FFF2-40B4-BE49-F238E27FC236}">
                  <a16:creationId xmlns:a16="http://schemas.microsoft.com/office/drawing/2014/main" id="{1172FA3A-F9FF-477D-8F87-E435D12E5F25}"/>
                </a:ext>
              </a:extLst>
            </p:cNvPr>
            <p:cNvGrpSpPr/>
            <p:nvPr/>
          </p:nvGrpSpPr>
          <p:grpSpPr>
            <a:xfrm>
              <a:off x="4260946" y="3025787"/>
              <a:ext cx="5276819" cy="2843155"/>
              <a:chOff x="4260946" y="3025787"/>
              <a:chExt cx="5276819" cy="2843155"/>
            </a:xfrm>
          </p:grpSpPr>
          <p:sp>
            <p:nvSpPr>
              <p:cNvPr id="4" name="Стрелка вправо 3"/>
              <p:cNvSpPr/>
              <p:nvPr/>
            </p:nvSpPr>
            <p:spPr>
              <a:xfrm rot="20123433">
                <a:off x="6588004" y="4124467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" name="Стрелка вправо 4"/>
              <p:cNvSpPr/>
              <p:nvPr/>
            </p:nvSpPr>
            <p:spPr>
              <a:xfrm rot="20573075">
                <a:off x="7057505" y="3916462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6" name="Стрелка вправо 5"/>
              <p:cNvSpPr/>
              <p:nvPr/>
            </p:nvSpPr>
            <p:spPr>
              <a:xfrm rot="19460053">
                <a:off x="7398563" y="3748614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7" name="Стрелка вправо 6"/>
              <p:cNvSpPr/>
              <p:nvPr/>
            </p:nvSpPr>
            <p:spPr>
              <a:xfrm rot="20083868">
                <a:off x="7862684" y="3566963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8" name="Стрелка вправо 7"/>
              <p:cNvSpPr/>
              <p:nvPr/>
            </p:nvSpPr>
            <p:spPr>
              <a:xfrm rot="20067675">
                <a:off x="8327971" y="3417461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2" name="Стрелка вправо 11"/>
              <p:cNvSpPr/>
              <p:nvPr/>
            </p:nvSpPr>
            <p:spPr>
              <a:xfrm rot="19885048">
                <a:off x="5612659" y="4773990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3" name="Стрелка вправо 12"/>
              <p:cNvSpPr/>
              <p:nvPr/>
            </p:nvSpPr>
            <p:spPr>
              <a:xfrm rot="19550564">
                <a:off x="5243932" y="4945679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4" name="Стрелка вправо 13"/>
              <p:cNvSpPr/>
              <p:nvPr/>
            </p:nvSpPr>
            <p:spPr>
              <a:xfrm rot="19986506">
                <a:off x="4898032" y="5159835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5" name="Стрелка вправо 14"/>
              <p:cNvSpPr/>
              <p:nvPr/>
            </p:nvSpPr>
            <p:spPr>
              <a:xfrm rot="19135068">
                <a:off x="4548978" y="5364885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трелка вправо 15"/>
              <p:cNvSpPr/>
              <p:nvPr/>
            </p:nvSpPr>
            <p:spPr>
              <a:xfrm rot="19135068">
                <a:off x="4260946" y="5652918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Стрелка вправо 16"/>
              <p:cNvSpPr/>
              <p:nvPr/>
            </p:nvSpPr>
            <p:spPr>
              <a:xfrm rot="20063091">
                <a:off x="8793490" y="3195168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8" name="Стрелка вправо 17"/>
              <p:cNvSpPr/>
              <p:nvPr/>
            </p:nvSpPr>
            <p:spPr>
              <a:xfrm rot="19135068">
                <a:off x="9263018" y="3025787"/>
                <a:ext cx="274747" cy="216024"/>
              </a:xfrm>
              <a:prstGeom prst="rightArrow">
                <a:avLst/>
              </a:prstGeom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9355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904" y="846622"/>
            <a:ext cx="11884192" cy="6220326"/>
          </a:xfrm>
        </p:spPr>
        <p:txBody>
          <a:bodyPr>
            <a:normAutofit/>
          </a:bodyPr>
          <a:lstStyle/>
          <a:p>
            <a:pPr marR="34925">
              <a:lnSpc>
                <a:spcPct val="110000"/>
              </a:lnSpc>
              <a:spcAft>
                <a:spcPts val="800"/>
              </a:spcAft>
            </a:pP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Бармалей хочет проверить, знаете ли вы сказку «Муха-Цокотуха». Вы знаете, эту сказку?</a:t>
            </a:r>
            <a:b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детей.</a:t>
            </a:r>
            <a:br>
              <a:rPr lang="ru-RU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Замечательно, тогда я буду начинать, а вы продолжайте.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34925" lvl="0" indent="0" algn="ctr">
              <a:lnSpc>
                <a:spcPct val="110000"/>
              </a:lnSpc>
              <a:spcAft>
                <a:spcPts val="800"/>
              </a:spcAft>
              <a:buNone/>
            </a:pPr>
            <a: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Игра «Доскажи словечко» </a:t>
            </a:r>
            <a:br>
              <a:rPr lang="ru-RU" sz="20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(Развитие речевого слуха, чувства рифмы)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 algn="ctr">
              <a:lnSpc>
                <a:spcPct val="110000"/>
              </a:lnSpc>
              <a:spcAft>
                <a:spcPts val="800"/>
              </a:spcAft>
            </a:pP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Муха – муха…(Цокотуха)</a:t>
            </a:r>
            <a:b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Позолоченное…(брюхо)</a:t>
            </a:r>
            <a:b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Муха по полю…(пошла)</a:t>
            </a:r>
            <a:b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Муха денежку…(нашла)</a:t>
            </a:r>
            <a:b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Пошла муха на…(базар)</a:t>
            </a:r>
            <a:b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купила…(самовар).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0000"/>
              </a:lnSpc>
              <a:spcAft>
                <a:spcPts val="800"/>
              </a:spcAft>
            </a:pP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Вспомните, кто приходил к Мухе… </a:t>
            </a:r>
            <a:br>
              <a:rPr lang="ru-RU" sz="2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детей.</a:t>
            </a:r>
            <a:br>
              <a:rPr lang="ru-RU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Мы справились с вами с заданием, а завтра нас ждёт игра! 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166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826" y="1524802"/>
            <a:ext cx="11562348" cy="6802253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Ребята, а помните, в какое путешествие мы вчера с вами отправились? А помните, кому мы помогали? А чьи вещи находили?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детей.</a:t>
            </a:r>
            <a:endParaRPr lang="ru-RU" sz="28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Ну, что продолжим? Нас ждет игра! Хотите, поиграем?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1424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474" y="846622"/>
            <a:ext cx="11790947" cy="6802253"/>
          </a:xfrm>
        </p:spPr>
        <p:txBody>
          <a:bodyPr>
            <a:normAutofit/>
          </a:bodyPr>
          <a:lstStyle/>
          <a:p>
            <a:pPr marL="0" marR="34925" lv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Поиграем в игру «Назови ласково». </a:t>
            </a:r>
            <a:br>
              <a:rPr lang="ru-RU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(Совершенствование грамматического строя речи)</a:t>
            </a:r>
            <a:endParaRPr lang="ru-RU" sz="24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34925" indent="-342900">
              <a:lnSpc>
                <a:spcPct val="115000"/>
              </a:lnSpc>
              <a:spcAft>
                <a:spcPts val="800"/>
              </a:spcAft>
            </a:pPr>
            <a:r>
              <a:rPr lang="ru-RU" sz="21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Я называю насекомого и бросаю вам мяч. Вы ловите и называете насекомое ласково.</a:t>
            </a:r>
            <a:endParaRPr lang="ru-RU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marR="34925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Стрекоза - …</a:t>
            </a:r>
            <a:r>
              <a:rPr lang="ru-RU" sz="21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Стрекозка</a:t>
            </a:r>
            <a:b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Жук - …Жучок</a:t>
            </a:r>
            <a:b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Пчела - …</a:t>
            </a:r>
            <a:b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Паук -…</a:t>
            </a:r>
            <a:br>
              <a:rPr lang="ru-RU" sz="2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Червяк - …</a:t>
            </a:r>
            <a:br>
              <a:rPr lang="ru-RU" sz="2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Комар - …</a:t>
            </a:r>
            <a:br>
              <a:rPr lang="ru-RU" sz="2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Муха - …</a:t>
            </a:r>
            <a:br>
              <a:rPr lang="ru-RU" sz="2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Муравей - …</a:t>
            </a:r>
            <a:br>
              <a:rPr lang="ru-RU" sz="21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1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Блоха - …</a:t>
            </a:r>
            <a:endParaRPr lang="ru-RU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1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Замечательно, вы и с этим заданием справились. Посмотрим, чьи вещи нам отдал Бармалей. </a:t>
            </a:r>
            <a:endParaRPr lang="ru-RU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31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http://kk.docdat.com/pars_docs/refs/444/443358/443358_html_1a8bbb5f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1384" y="1124744"/>
            <a:ext cx="5147136" cy="4831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im0-tub-ru.yandex.net/i?id=a71430be090f07878381a81d6a8c7598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6001" y="2276872"/>
            <a:ext cx="4222979" cy="41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ds04.infourok.ru/uploads/ex/0131/0001d5f0-f735da90/2/hello_html_64c1ff93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006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36626" y="4203166"/>
            <a:ext cx="1147471" cy="100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prikolnye-kartinki.ru/img/picture/Oct/29/fe900bcc28dd38b0d1bad1ae9359d6d7/1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08169" y="3597512"/>
            <a:ext cx="1506485" cy="158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mages.myshared.ru/6/570882/slide_4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10361" y="3740768"/>
            <a:ext cx="1302098" cy="138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111E-6 L -0.53246 -0.4844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57" y="-2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22222E-6 L -0.21406 -0.4335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712" y="-2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2.59259E-6 L 0.09011 -0.4328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31" y="-221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FAECAFE9-F9B5-4723-B11A-28D3BA3F7EB3}"/>
              </a:ext>
            </a:extLst>
          </p:cNvPr>
          <p:cNvGrpSpPr/>
          <p:nvPr/>
        </p:nvGrpSpPr>
        <p:grpSpPr>
          <a:xfrm>
            <a:off x="1991544" y="332656"/>
            <a:ext cx="8352928" cy="6202069"/>
            <a:chOff x="2135560" y="323274"/>
            <a:chExt cx="8208912" cy="6211451"/>
          </a:xfrm>
        </p:grpSpPr>
        <p:grpSp>
          <p:nvGrpSpPr>
            <p:cNvPr id="8" name="Группа 7">
              <a:extLst>
                <a:ext uri="{FF2B5EF4-FFF2-40B4-BE49-F238E27FC236}">
                  <a16:creationId xmlns:a16="http://schemas.microsoft.com/office/drawing/2014/main" id="{2CE81470-65E2-4CAB-8B3B-D231C7705B15}"/>
                </a:ext>
              </a:extLst>
            </p:cNvPr>
            <p:cNvGrpSpPr/>
            <p:nvPr/>
          </p:nvGrpSpPr>
          <p:grpSpPr>
            <a:xfrm>
              <a:off x="2135560" y="323274"/>
              <a:ext cx="8208912" cy="6211451"/>
              <a:chOff x="1537591" y="37526"/>
              <a:chExt cx="9236443" cy="6813376"/>
            </a:xfrm>
          </p:grpSpPr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C59026DB-0E68-4CBC-A27D-D56E4D254C4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37591" y="37526"/>
                <a:ext cx="9236443" cy="6813376"/>
              </a:xfrm>
              <a:prstGeom prst="rect">
                <a:avLst/>
              </a:prstGeom>
            </p:spPr>
          </p:pic>
          <p:grpSp>
            <p:nvGrpSpPr>
              <p:cNvPr id="10" name="Группа 9">
                <a:extLst>
                  <a:ext uri="{FF2B5EF4-FFF2-40B4-BE49-F238E27FC236}">
                    <a16:creationId xmlns:a16="http://schemas.microsoft.com/office/drawing/2014/main" id="{102FC289-2485-42E1-B4B5-CAFA6C55C554}"/>
                  </a:ext>
                </a:extLst>
              </p:cNvPr>
              <p:cNvGrpSpPr/>
              <p:nvPr/>
            </p:nvGrpSpPr>
            <p:grpSpPr>
              <a:xfrm>
                <a:off x="4260946" y="3025787"/>
                <a:ext cx="5276819" cy="2843155"/>
                <a:chOff x="4260946" y="3025787"/>
                <a:chExt cx="5276819" cy="2843155"/>
              </a:xfrm>
            </p:grpSpPr>
            <p:sp>
              <p:nvSpPr>
                <p:cNvPr id="11" name="Стрелка вправо 3">
                  <a:extLst>
                    <a:ext uri="{FF2B5EF4-FFF2-40B4-BE49-F238E27FC236}">
                      <a16:creationId xmlns:a16="http://schemas.microsoft.com/office/drawing/2014/main" id="{D3D1CE97-8A6E-4BCD-8929-3F7A01B27B8F}"/>
                    </a:ext>
                  </a:extLst>
                </p:cNvPr>
                <p:cNvSpPr/>
                <p:nvPr/>
              </p:nvSpPr>
              <p:spPr>
                <a:xfrm rot="20123433">
                  <a:off x="6588004" y="4124467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2" name="Стрелка вправо 4">
                  <a:extLst>
                    <a:ext uri="{FF2B5EF4-FFF2-40B4-BE49-F238E27FC236}">
                      <a16:creationId xmlns:a16="http://schemas.microsoft.com/office/drawing/2014/main" id="{442703C4-CA6B-4182-94B0-C6528A9B50F7}"/>
                    </a:ext>
                  </a:extLst>
                </p:cNvPr>
                <p:cNvSpPr/>
                <p:nvPr/>
              </p:nvSpPr>
              <p:spPr>
                <a:xfrm rot="20573075">
                  <a:off x="7057505" y="3916462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3" name="Стрелка вправо 5">
                  <a:extLst>
                    <a:ext uri="{FF2B5EF4-FFF2-40B4-BE49-F238E27FC236}">
                      <a16:creationId xmlns:a16="http://schemas.microsoft.com/office/drawing/2014/main" id="{FBD4CEBB-1F98-43F7-9609-E8B2C2B3E467}"/>
                    </a:ext>
                  </a:extLst>
                </p:cNvPr>
                <p:cNvSpPr/>
                <p:nvPr/>
              </p:nvSpPr>
              <p:spPr>
                <a:xfrm rot="19460053">
                  <a:off x="7398563" y="3748614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4" name="Стрелка вправо 6">
                  <a:extLst>
                    <a:ext uri="{FF2B5EF4-FFF2-40B4-BE49-F238E27FC236}">
                      <a16:creationId xmlns:a16="http://schemas.microsoft.com/office/drawing/2014/main" id="{0DF399FA-BBF2-471F-8B4C-E90A31587203}"/>
                    </a:ext>
                  </a:extLst>
                </p:cNvPr>
                <p:cNvSpPr/>
                <p:nvPr/>
              </p:nvSpPr>
              <p:spPr>
                <a:xfrm rot="20083868">
                  <a:off x="7862684" y="3566963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5" name="Стрелка вправо 7">
                  <a:extLst>
                    <a:ext uri="{FF2B5EF4-FFF2-40B4-BE49-F238E27FC236}">
                      <a16:creationId xmlns:a16="http://schemas.microsoft.com/office/drawing/2014/main" id="{C1ADBE94-8A35-4730-9A2C-50B433A53EC2}"/>
                    </a:ext>
                  </a:extLst>
                </p:cNvPr>
                <p:cNvSpPr/>
                <p:nvPr/>
              </p:nvSpPr>
              <p:spPr>
                <a:xfrm rot="20067675">
                  <a:off x="8327971" y="3417461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6" name="Стрелка вправо 11">
                  <a:extLst>
                    <a:ext uri="{FF2B5EF4-FFF2-40B4-BE49-F238E27FC236}">
                      <a16:creationId xmlns:a16="http://schemas.microsoft.com/office/drawing/2014/main" id="{129EB34F-38A4-43DA-A8C5-209FED2312A6}"/>
                    </a:ext>
                  </a:extLst>
                </p:cNvPr>
                <p:cNvSpPr/>
                <p:nvPr/>
              </p:nvSpPr>
              <p:spPr>
                <a:xfrm rot="19885048">
                  <a:off x="5612659" y="4773990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7" name="Стрелка вправо 12">
                  <a:extLst>
                    <a:ext uri="{FF2B5EF4-FFF2-40B4-BE49-F238E27FC236}">
                      <a16:creationId xmlns:a16="http://schemas.microsoft.com/office/drawing/2014/main" id="{A1708446-165D-4BB1-BFAA-2D78A7DAED74}"/>
                    </a:ext>
                  </a:extLst>
                </p:cNvPr>
                <p:cNvSpPr/>
                <p:nvPr/>
              </p:nvSpPr>
              <p:spPr>
                <a:xfrm rot="19550564">
                  <a:off x="5243932" y="4945679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8" name="Стрелка вправо 13">
                  <a:extLst>
                    <a:ext uri="{FF2B5EF4-FFF2-40B4-BE49-F238E27FC236}">
                      <a16:creationId xmlns:a16="http://schemas.microsoft.com/office/drawing/2014/main" id="{99FE1C9D-1F14-4A9D-928E-6A4D266BA19A}"/>
                    </a:ext>
                  </a:extLst>
                </p:cNvPr>
                <p:cNvSpPr/>
                <p:nvPr/>
              </p:nvSpPr>
              <p:spPr>
                <a:xfrm rot="19986506">
                  <a:off x="4898032" y="5159835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19" name="Стрелка вправо 14">
                  <a:extLst>
                    <a:ext uri="{FF2B5EF4-FFF2-40B4-BE49-F238E27FC236}">
                      <a16:creationId xmlns:a16="http://schemas.microsoft.com/office/drawing/2014/main" id="{F16D998F-A395-4163-826F-C5928B328CD4}"/>
                    </a:ext>
                  </a:extLst>
                </p:cNvPr>
                <p:cNvSpPr/>
                <p:nvPr/>
              </p:nvSpPr>
              <p:spPr>
                <a:xfrm rot="19135068">
                  <a:off x="4548978" y="5364885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0" name="Стрелка вправо 15">
                  <a:extLst>
                    <a:ext uri="{FF2B5EF4-FFF2-40B4-BE49-F238E27FC236}">
                      <a16:creationId xmlns:a16="http://schemas.microsoft.com/office/drawing/2014/main" id="{C31E7A2E-7B19-4DC3-A713-0DCB1DA21219}"/>
                    </a:ext>
                  </a:extLst>
                </p:cNvPr>
                <p:cNvSpPr/>
                <p:nvPr/>
              </p:nvSpPr>
              <p:spPr>
                <a:xfrm rot="19135068">
                  <a:off x="4260946" y="5652918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1" name="Стрелка вправо 16">
                  <a:extLst>
                    <a:ext uri="{FF2B5EF4-FFF2-40B4-BE49-F238E27FC236}">
                      <a16:creationId xmlns:a16="http://schemas.microsoft.com/office/drawing/2014/main" id="{065684D4-ACF2-4E9B-81CD-9DCF9B578B21}"/>
                    </a:ext>
                  </a:extLst>
                </p:cNvPr>
                <p:cNvSpPr/>
                <p:nvPr/>
              </p:nvSpPr>
              <p:spPr>
                <a:xfrm rot="20063091">
                  <a:off x="8793490" y="3195168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  <p:sp>
              <p:nvSpPr>
                <p:cNvPr id="22" name="Стрелка вправо 17">
                  <a:extLst>
                    <a:ext uri="{FF2B5EF4-FFF2-40B4-BE49-F238E27FC236}">
                      <a16:creationId xmlns:a16="http://schemas.microsoft.com/office/drawing/2014/main" id="{295E5FCA-EAC2-483D-BF65-6FD24C29D095}"/>
                    </a:ext>
                  </a:extLst>
                </p:cNvPr>
                <p:cNvSpPr/>
                <p:nvPr/>
              </p:nvSpPr>
              <p:spPr>
                <a:xfrm rot="19135068">
                  <a:off x="9263018" y="3025787"/>
                  <a:ext cx="274747" cy="216024"/>
                </a:xfrm>
                <a:prstGeom prst="rightArrow">
                  <a:avLst/>
                </a:prstGeom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</p:grpSp>
        <p:sp>
          <p:nvSpPr>
            <p:cNvPr id="5" name="Стрелка вправо 4"/>
            <p:cNvSpPr/>
            <p:nvPr/>
          </p:nvSpPr>
          <p:spPr>
            <a:xfrm rot="12168061">
              <a:off x="8647404" y="2753716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трелка вправо 5"/>
            <p:cNvSpPr/>
            <p:nvPr/>
          </p:nvSpPr>
          <p:spPr>
            <a:xfrm rot="13311576">
              <a:off x="8221251" y="2455768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/>
            <p:cNvSpPr/>
            <p:nvPr/>
          </p:nvSpPr>
          <p:spPr>
            <a:xfrm rot="12677248">
              <a:off x="7790105" y="2188491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18963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1524802"/>
            <a:ext cx="11790947" cy="6802253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Ребята, а каким был в сказке Бармалей? 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детей: 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Он был злым и еще всегда делал все наоборот.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Хотите мы ненадолго превратимся в него и попробуем тоже все делать наоборот? Я буду вам называть слова, а вы мне - противоположные по значению.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42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759192"/>
            <a:ext cx="11790947" cy="6802253"/>
          </a:xfrm>
        </p:spPr>
        <p:txBody>
          <a:bodyPr>
            <a:normAutofit/>
          </a:bodyPr>
          <a:lstStyle/>
          <a:p>
            <a:pPr marL="0" marR="34925" lv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Игра «Все наоборот» </a:t>
            </a:r>
            <a:br>
              <a:rPr lang="ru-RU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(Пополнение активного словаря наречиями с противоположным значением)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marR="34925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Тепло – холодно</a:t>
            </a:r>
            <a:b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Далеко - …</a:t>
            </a:r>
            <a:b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Высоко - …</a:t>
            </a:r>
            <a:b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Пасмурно - …</a:t>
            </a:r>
            <a:b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Грустно - …</a:t>
            </a:r>
            <a:b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Широко - …</a:t>
            </a:r>
            <a:b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Темно - …</a:t>
            </a:r>
            <a:br>
              <a:rPr lang="ru-RU" sz="2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Быстро - …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Молодцы. Отлично справились с заданием. А Бармалей за это нам отдал ключ от четвёртого сундука. Посмотрите, чьи это вещи. 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469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avatars.mds.yandex.net/get-pdb/202366/f8ff7a24-4f9e-491e-803e-71d2f0f15b39/s1200?webp=false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3392" y="1412776"/>
            <a:ext cx="4742344" cy="474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im0-tub-ru.yandex.net/i?id=a71430be090f07878381a81d6a8c7598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3891" y="2304152"/>
            <a:ext cx="4222979" cy="41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www.ollelukoe.ru/images/stories/chukovsky/moidodir/28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176120" y="4303310"/>
            <a:ext cx="1603126" cy="1057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mikrobot.ru/images/0215/23771926_2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22773" y="4367530"/>
            <a:ext cx="1386061" cy="81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http://www.skazayka.ru/wp-content/uploads/2014/08/moj6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64414" y="4303311"/>
            <a:ext cx="1605900" cy="1152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691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-0.52865 -0.488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441" y="-2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-0.22223 -0.500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11" y="-25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59259E-6 L 0.15573 -0.5157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-2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8FA3-160D-4C9D-842B-B9B50A3F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5793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8C8A4-4A0C-4CB7-91E7-37E616462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720130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интереса у детей к чтению художественной литературы.</a:t>
            </a:r>
          </a:p>
        </p:txBody>
      </p:sp>
    </p:spTree>
    <p:extLst>
      <p:ext uri="{BB962C8B-B14F-4D97-AF65-F5344CB8AC3E}">
        <p14:creationId xmlns:p14="http://schemas.microsoft.com/office/powerpoint/2010/main" val="28771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C51969C-A055-4C96-85A0-F12E7AB9FEE4}"/>
              </a:ext>
            </a:extLst>
          </p:cNvPr>
          <p:cNvGrpSpPr/>
          <p:nvPr/>
        </p:nvGrpSpPr>
        <p:grpSpPr>
          <a:xfrm>
            <a:off x="1955540" y="332656"/>
            <a:ext cx="8280920" cy="6192688"/>
            <a:chOff x="1524000" y="0"/>
            <a:chExt cx="9258300" cy="6858000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24000" y="0"/>
              <a:ext cx="9258300" cy="6858000"/>
            </a:xfrm>
            <a:prstGeom prst="rect">
              <a:avLst/>
            </a:prstGeom>
          </p:spPr>
        </p:pic>
        <p:sp>
          <p:nvSpPr>
            <p:cNvPr id="5" name="Стрелка вправо 4"/>
            <p:cNvSpPr/>
            <p:nvPr/>
          </p:nvSpPr>
          <p:spPr>
            <a:xfrm rot="10430434">
              <a:off x="6992473" y="2042998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трелка вправо 5"/>
            <p:cNvSpPr/>
            <p:nvPr/>
          </p:nvSpPr>
          <p:spPr>
            <a:xfrm rot="11102308">
              <a:off x="6275002" y="2050438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/>
            <p:cNvSpPr/>
            <p:nvPr/>
          </p:nvSpPr>
          <p:spPr>
            <a:xfrm rot="17122755">
              <a:off x="5236396" y="1708695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/>
            <p:cNvSpPr/>
            <p:nvPr/>
          </p:nvSpPr>
          <p:spPr>
            <a:xfrm rot="19135068">
              <a:off x="5536863" y="1188422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846622"/>
            <a:ext cx="11790947" cy="6802253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П: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Для его выполнения вам нужно разделиться на две команды. Как нам с вами поделиться поровну?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spcAft>
                <a:spcPts val="800"/>
              </a:spcAft>
            </a:pPr>
            <a:r>
              <a:rPr lang="ru-RU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Ответы детей: 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считалкой 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34925" lv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6. Игра «Сложи разрезную картину». </a:t>
            </a:r>
            <a:br>
              <a:rPr lang="ru-RU" sz="26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(Развитие зрительного гнозиса и конструктивного праксиса)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" marR="34925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Командам предлагается разрезная картинка сюжета из сказки.</a:t>
            </a:r>
            <a:r>
              <a:rPr lang="ru-RU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Команды должны сложить картину из частей и назвать сказку.</a:t>
            </a:r>
            <a:r>
              <a:rPr lang="ru-RU" sz="26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Картинки к сказкам “</a:t>
            </a:r>
            <a:r>
              <a:rPr lang="ru-RU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Тараканище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и “</a:t>
            </a:r>
            <a:r>
              <a:rPr lang="ru-RU" sz="2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Федорино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горе”. </a:t>
            </a:r>
            <a:endParaRPr lang="ru-RU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Молодцы, вы и с этим испытанием справились.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4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846622"/>
            <a:ext cx="11790947" cy="6802253"/>
          </a:xfrm>
        </p:spPr>
        <p:txBody>
          <a:bodyPr>
            <a:norm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24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(Пример разрезанных картинок)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b="1" i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</a:t>
            </a:r>
            <a:r>
              <a:rPr lang="ru-RU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посмотрите! Сундук открылся. Чьи же это вещи?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ru-RU" sz="1800" i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A08008-FE30-4E80-A4FE-A937D0E07651}"/>
              </a:ext>
            </a:extLst>
          </p:cNvPr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27" y="1731378"/>
            <a:ext cx="5329489" cy="3814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F05D11-6C67-4B21-93B0-145E4F65B0E3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59779" y="1731378"/>
            <a:ext cx="5123799" cy="38140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519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im0-tub-ru.yandex.net/i?id=a71430be090f07878381a81d6a8c7598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3891" y="2304152"/>
            <a:ext cx="4222979" cy="41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im0-tub-ru.yandex.net/i?id=a71430be090f07878381a81d6a8c7598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3890" y="2330733"/>
            <a:ext cx="4222979" cy="418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ds03.infourok.ru/uploads/ex/0976/0006106d-c4914065/img1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80177" y="3861048"/>
            <a:ext cx="1369299" cy="171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s03.infourok.ru/uploads/ex/0976/0006106d-c4914065/img1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694" b="100000" l="952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56470" y="3967977"/>
            <a:ext cx="1440160" cy="149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s03.infourok.ru/uploads/ex/0976/0006106d-c4914065/img1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369691">
            <a:off x="7188878" y="3902845"/>
            <a:ext cx="1584175" cy="139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0" descr="http://resp.photolandiya.ru/img-q5y5x5n4g40414m5e4q4d424q5z3j484m4f5r2r4r4/wp-content/uploads/2016/04/fedorino-gore-chukovskii-skazka-2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907" y="1916832"/>
            <a:ext cx="3804799" cy="4428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7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33333E-6 L -0.53681 -0.45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40" y="-22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148E-6 L -0.23229 -0.5027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15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0.15538 -0.502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-25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760022"/>
            <a:ext cx="11790947" cy="8104044"/>
          </a:xfrm>
        </p:spPr>
        <p:txBody>
          <a:bodyPr>
            <a:normAutofit/>
          </a:bodyPr>
          <a:lstStyle/>
          <a:p>
            <a:pPr marR="34925">
              <a:lnSpc>
                <a:spcPct val="115000"/>
              </a:lnSpc>
            </a:pPr>
            <a:r>
              <a:rPr lang="ru-RU" sz="26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Отлично! Мы справились! В следующий пункт на карте мы отправимся завтра!</a:t>
            </a:r>
          </a:p>
          <a:p>
            <a:pPr marR="34925">
              <a:lnSpc>
                <a:spcPct val="115000"/>
              </a:lnSpc>
            </a:pPr>
            <a:endParaRPr lang="ru-RU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  <a:buNone/>
            </a:pPr>
            <a:endParaRPr lang="ru-RU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34925">
              <a:lnSpc>
                <a:spcPct val="115000"/>
              </a:lnSpc>
            </a:pP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Ребята, а помните, что мы делали вчера? А помните, кому мы помогали? А чьи вещи находили?</a:t>
            </a:r>
          </a:p>
          <a:p>
            <a:pPr marR="34925">
              <a:lnSpc>
                <a:spcPct val="115000"/>
              </a:lnSpc>
            </a:pP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Ответы детей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R="34925">
              <a:lnSpc>
                <a:spcPct val="115000"/>
              </a:lnSpc>
            </a:pPr>
            <a:r>
              <a:rPr lang="ru-RU" sz="26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П: </a:t>
            </a:r>
            <a:r>
              <a:rPr lang="ru-RU" sz="26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Ну, что продолжим? Посмотрите на карту. Нам нужно открыть ещё один сундук. Последний!!!</a:t>
            </a:r>
          </a:p>
          <a:p>
            <a:pPr marR="34925">
              <a:lnSpc>
                <a:spcPct val="115000"/>
              </a:lnSpc>
            </a:pP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 txBox="1">
            <a:spLocks/>
          </p:cNvSpPr>
          <p:nvPr/>
        </p:nvSpPr>
        <p:spPr>
          <a:xfrm>
            <a:off x="0" y="2197143"/>
            <a:ext cx="1219200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Основная часть. </a:t>
            </a:r>
            <a:r>
              <a:rPr kumimoji="0" lang="ru-RU" sz="4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</a:t>
            </a:r>
            <a:r>
              <a:rPr kumimoji="0" lang="ru-RU" sz="44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 день:</a:t>
            </a:r>
            <a:br>
              <a:rPr kumimoji="0" lang="ru-RU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67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5777544B-CC12-46B5-8046-8B02A9127A9B}"/>
              </a:ext>
            </a:extLst>
          </p:cNvPr>
          <p:cNvGrpSpPr/>
          <p:nvPr/>
        </p:nvGrpSpPr>
        <p:grpSpPr>
          <a:xfrm>
            <a:off x="2135560" y="278650"/>
            <a:ext cx="8102296" cy="6300700"/>
            <a:chOff x="1128369" y="570503"/>
            <a:chExt cx="9114088" cy="684603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28369" y="570503"/>
              <a:ext cx="9114088" cy="6846033"/>
            </a:xfrm>
            <a:prstGeom prst="rect">
              <a:avLst/>
            </a:prstGeom>
          </p:spPr>
        </p:pic>
        <p:pic>
          <p:nvPicPr>
            <p:cNvPr id="4" name="Рисунок 3" descr="http://static3.depositphotos.com/1005091/226/v/450/depositphotos_2261060-stock-illustration-treasure-chest-vector-illustration.jpg"/>
            <p:cNvPicPr/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32027" y="1007272"/>
              <a:ext cx="970351" cy="9468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" name="Стрелка вправо 4"/>
            <p:cNvSpPr/>
            <p:nvPr/>
          </p:nvSpPr>
          <p:spPr>
            <a:xfrm rot="9901280">
              <a:off x="4403925" y="781077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Стрелка вправо 5"/>
            <p:cNvSpPr/>
            <p:nvPr/>
          </p:nvSpPr>
          <p:spPr>
            <a:xfrm rot="9653091">
              <a:off x="3899869" y="920926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трелка вправо 6"/>
            <p:cNvSpPr/>
            <p:nvPr/>
          </p:nvSpPr>
          <p:spPr>
            <a:xfrm rot="9540114">
              <a:off x="3472078" y="1084572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Стрелка вправо 7"/>
            <p:cNvSpPr/>
            <p:nvPr/>
          </p:nvSpPr>
          <p:spPr>
            <a:xfrm rot="9369436">
              <a:off x="3012579" y="1248218"/>
              <a:ext cx="274747" cy="216024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240111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846623"/>
            <a:ext cx="11790947" cy="5862935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Только вот он откроется, если вы отгадаете загадку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Бармалея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Сможете?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детей</a:t>
            </a:r>
          </a:p>
          <a:p>
            <a:pPr algn="ctr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Уж полон зал. Вот-вот начало,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Надет костюм, наложен грим.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ты готов, к восторгу зала,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 нему прийти совсем уже другим!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 чем эта загадка? 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детей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(О театре).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Сундук открылся, посмотрите, что в нём. 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детей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(Маски, телефон).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для чего нужны маски? 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зачем телефон? Почему именно его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Бармалей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спрятал в сундуке?</a:t>
            </a:r>
          </a:p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</p:txBody>
      </p:sp>
    </p:spTree>
    <p:extLst>
      <p:ext uri="{BB962C8B-B14F-4D97-AF65-F5344CB8AC3E}">
        <p14:creationId xmlns:p14="http://schemas.microsoft.com/office/powerpoint/2010/main" val="13904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760021"/>
            <a:ext cx="11790947" cy="6097979"/>
          </a:xfrm>
        </p:spPr>
        <p:txBody>
          <a:bodyPr>
            <a:normAutofit/>
          </a:bodyPr>
          <a:lstStyle/>
          <a:p>
            <a:r>
              <a:rPr lang="ru-RU" sz="23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Что этими предметами нам хочет сказать </a:t>
            </a:r>
            <a:r>
              <a:rPr lang="ru-RU" sz="2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Бармалей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ru-RU" sz="23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 правильно догадались. </a:t>
            </a:r>
            <a:r>
              <a:rPr lang="ru-RU" sz="23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Бармалей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хочет, чтобы вы показали ему и всем жителям сказочной страны театральное представление, сказку Корнея Чуковского «Телефон». Только тогда он позволит нам вернуться обратно. Покажем ему все вместе сказку?</a:t>
            </a:r>
          </a:p>
          <a:p>
            <a:r>
              <a:rPr lang="ru-RU" sz="23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Ответы детей.</a:t>
            </a:r>
          </a:p>
          <a:p>
            <a:pPr algn="ctr">
              <a:buNone/>
            </a:pPr>
            <a:r>
              <a:rPr lang="ru-RU" sz="23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Игра «Покажем сказку»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(Развитие творческих способностей)</a:t>
            </a:r>
          </a:p>
          <a:p>
            <a:r>
              <a:rPr lang="ru-RU" sz="23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Сейчас вы превратитесь в актеров и покажете представление. </a:t>
            </a:r>
          </a:p>
          <a:p>
            <a:pPr algn="ctr">
              <a:buNone/>
            </a:pPr>
            <a:r>
              <a:rPr lang="ru-RU" sz="23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(Дети выбирают себе роли по желанию и надевают маски). </a:t>
            </a:r>
          </a:p>
          <a:p>
            <a:pPr algn="ctr">
              <a:buNone/>
            </a:pPr>
            <a:r>
              <a:rPr lang="ru-RU" sz="23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Варианты масок для показа сказки «Телефон»:</a:t>
            </a:r>
          </a:p>
          <a:p>
            <a:pPr algn="ctr">
              <a:buNone/>
            </a:pPr>
            <a:endParaRPr lang="ru-RU" sz="23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3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 интересно вы показали сказку «Телефон»! Вы молодцы! Вы настоящие актёры.</a:t>
            </a:r>
          </a:p>
          <a:p>
            <a:pPr>
              <a:buNone/>
            </a:pPr>
            <a:endParaRPr lang="ru-RU" sz="23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www.moi-detki.ru/images/738/maska_1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2428" y="5229580"/>
            <a:ext cx="1133936" cy="1076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://giftcool.ru/data/uploads/detskiye_maski_23.jpg"/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11064" y="5267423"/>
            <a:ext cx="1337310" cy="10020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http://cdn2.rf-sp.ru/ef/73/ef73a9c7cf1739d341dd7e3922e65514.jpg"/>
          <p:cNvPicPr/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6048" y="5254724"/>
            <a:ext cx="1662430" cy="102743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deti-online.com/img/craft-maska-slona-iz-bumagi.jpg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30036" y="5250216"/>
            <a:ext cx="1797050" cy="10839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904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846623"/>
            <a:ext cx="11790947" cy="5862935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Ребята, поздравляю! Мы смогли вернуть все личные вещи нашим сказочным героям!  Теперь давайте попрощаемся с нашими друзьями и вернёмся обратно в детский сад. Вспомните, на чем мы сюда приехали? Занимайте свои места и в путь! (Звучит веселая песня). </a:t>
            </a:r>
          </a:p>
          <a:p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BE34EE2-0CD0-44A9-9D1B-745384ECDC5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48006" y="1922112"/>
            <a:ext cx="6633500" cy="472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0F9E02-D7C7-472E-B6E3-66BC55346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68442"/>
            <a:ext cx="9875520" cy="13563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Заключительная часть. </a:t>
            </a:r>
            <a:r>
              <a:rPr lang="ru-RU" sz="48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4800" b="1" u="sng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день:</a:t>
            </a:r>
            <a:br>
              <a:rPr lang="ru-RU" sz="4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327342-2873-420E-AF5A-9F414634C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526" y="846623"/>
            <a:ext cx="11790947" cy="5862935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Вот мы и вернулись. Посмотрите, дети! Наши любимые герои прислали нам письмо:</a:t>
            </a:r>
          </a:p>
          <a:p>
            <a:pPr algn="ctr">
              <a:buNone/>
            </a:pP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«Дорогие ребята! Мы говорим Вам большое спасибо за то, что Вы смогли вернуть нам наши вещи и теперь они с нами! Мы были уверены, что у Вас получится пройти такие сложные задания </a:t>
            </a:r>
            <a:r>
              <a:rPr lang="ru-RU" sz="2400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Бармалея</a:t>
            </a: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без единой ошибки. </a:t>
            </a:r>
            <a:b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 оказанную помощь Мы хотим Вам подарить грамоты, которые посвящают Вас в настоящих путешественников по сказкам Корнея Ивановича Чуковского»</a:t>
            </a:r>
          </a:p>
          <a:p>
            <a:r>
              <a:rPr lang="ru-RU" sz="2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 грамоты:</a:t>
            </a:r>
          </a:p>
          <a:p>
            <a:endParaRPr lang="ru-RU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s://forum.materinstvo.ru/uploads/1368358267/post-277958-1368554808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00" y="4030118"/>
            <a:ext cx="1785072" cy="244193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859481" y="3515096"/>
            <a:ext cx="8075220" cy="3153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Рефлексия: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Ребята, я получила огромное удовольствие от нашего путешествия. А вам понравилось путешествовать?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- Продолжите, пожалуйста, мое предложение. Сегодня мне понравилось…. Мне было интересно … У меня получилось… Мне было трудно выполнять… Мне захотелось…..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17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F9C52-5528-4BC2-8FFE-B8E83346C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265652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E7E3E-0DA1-4637-A32F-BC616F22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735" y="1702965"/>
            <a:ext cx="11484529" cy="4669872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Художественная литература открывает и объясняет ребёнку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жизнь общества и природы, мир человеческих чувств и взаимоотношений. </a:t>
            </a:r>
          </a:p>
          <a:p>
            <a:pPr marL="45720" indent="0" algn="ctr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развивает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 и воображение ребенка,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обобщает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его эмоции,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даёт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прекрасные образцы русского литературного языка. </a:t>
            </a:r>
          </a:p>
          <a:p>
            <a:pPr marL="4572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Произведения К. И. Чуковского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расширяют кругозор ребенка, воздействуют на его личность, развивают умение тонко чувствовать форму и ритм родного языка. </a:t>
            </a:r>
          </a:p>
          <a:p>
            <a:pPr marL="4572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данного педагогического проекта обеспечит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психологическое формирование читателя в дошкольнике. </a:t>
            </a:r>
          </a:p>
          <a:p>
            <a:pPr marL="45720" indent="0" algn="ctr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увлекательное общение с творчеством К. И. Чуковского будет способствовать развитию интереса к книге, что будет являться неотъемлемой частью системы образования дошкольников на этапе становления современной личности.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9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225CD-C191-48D0-9319-2202E29D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32095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B7F275-D385-4649-BF2B-6761CBCD19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10" y="1201783"/>
            <a:ext cx="11639004" cy="5290457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прохождении </a:t>
            </a:r>
            <a:r>
              <a:rPr lang="ru-RU" sz="3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квест-игры</a:t>
            </a: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дети усовершенствовали грамматический строй речи. В процессе выполнения заданий развивали речевой слух и чувство рифмы, координацию речи с движением и общую моторику. 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Дошкольники активно работали в команде, действовали сообща. На интегрированных занятиях «Пластилиновая фантазия» и «Украсим посуду для бабушки Федоры» проявили свои творческие способности, умения и навыки. </a:t>
            </a:r>
          </a:p>
          <a:p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Реализация проекта поспособствовала развитию интереса к художественной литературе у детей среднего возраста.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218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6AF3C6-7836-48D7-A45C-C17CA0FC3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85829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37680-91DF-4FDD-AAB5-123B315D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8243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16755-1A67-4552-9B3B-2240FBFFC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335634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Приобщение детей к художественной литературе в процессе знакомства с жизнью и творчеством Корнея Ивановича Чуковского.</a:t>
            </a:r>
          </a:p>
        </p:txBody>
      </p:sp>
    </p:spTree>
    <p:extLst>
      <p:ext uri="{BB962C8B-B14F-4D97-AF65-F5344CB8AC3E}">
        <p14:creationId xmlns:p14="http://schemas.microsoft.com/office/powerpoint/2010/main" val="32140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4F94-5C6E-41AF-B73B-AAA32B09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9015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397EA5-73B8-46BB-A94D-9C6E445D9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08" y="1006679"/>
            <a:ext cx="11655104" cy="5450047"/>
          </a:xfrm>
        </p:spPr>
        <p:txBody>
          <a:bodyPr>
            <a:normAutofit lnSpcReduction="10000"/>
          </a:bodyPr>
          <a:lstStyle/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детей с жизнью и творчеством К. И. Чуковского;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Привить любовь к творчеству автора;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детей понимать занимательность сюжетов сказок </a:t>
            </a:r>
            <a:b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К.И. Чуковского, особенность его языка;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дошкольников чувство сострадания к слабым и беззащитным; чувство юмора; чувство чистоплотности и аккуратности;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умение действовать сообща в команде;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творческих способностей, памяти, внимания, двигательной активности;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речевых навыков ребёнка среднего дошкольного возраста.</a:t>
            </a:r>
          </a:p>
        </p:txBody>
      </p:sp>
    </p:spTree>
    <p:extLst>
      <p:ext uri="{BB962C8B-B14F-4D97-AF65-F5344CB8AC3E}">
        <p14:creationId xmlns:p14="http://schemas.microsoft.com/office/powerpoint/2010/main" val="7040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B164E3-0542-49F7-8B26-592F5D880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54" y="89483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Использованные ресурсы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0C2956-74FF-4DFB-BA72-166466E84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225" y="1332452"/>
            <a:ext cx="11725587" cy="5525548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«Занятия по ознакомлению детей с литературой» - сост.: О. С. Ушакова, Е. М. Струнина. Москва. Издательский центр «Вента – Граф» 2008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«Проектный метод в деятельности дошкольного учреждения», пособие для практических работников ДОУ/Авт.-сост.: Л. С. Киселёва, Т. С. Ладога, Т. А. Данилина, М. Б. Зуйкова.- 3-е изд.,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испр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и доп.-М.: АРКТИ, 2005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«Проектная деятельность детском саду: родители и дети» - М. : Школьная пресса, 2010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«Сказки» Чуковский К.И. – М.: Русский путь, 2007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Корней Иванович Чуковский 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Федорино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горе», художник С. Михайлов, ООО  Издательский Дом «Детский мир», 2013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Корней Иванович Чуковский  «Муха-Цокотуха», дизайнер Т.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Вильчинская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ООО «Леда»,2014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Корней Иванович Чуковский  «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Тараканище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дизайнер Т.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Вильчинская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ООО «Леда»,2014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Корней Иванович Чуковский  «Мойдодыр», художник Л.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Якшис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Издательство «Махаон»,2004                                                                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Корней Иванович Чуковский  «Айболит», художник С. </a:t>
            </a:r>
            <a:r>
              <a:rPr lang="ru-RU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Бордюг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 ООО «Стрекоза», 2013</a:t>
            </a:r>
          </a:p>
        </p:txBody>
      </p:sp>
    </p:spTree>
    <p:extLst>
      <p:ext uri="{BB962C8B-B14F-4D97-AF65-F5344CB8AC3E}">
        <p14:creationId xmlns:p14="http://schemas.microsoft.com/office/powerpoint/2010/main" val="172800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F0835-E036-42B5-96F6-47D46C78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0"/>
            <a:ext cx="9875520" cy="157713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517D4-0111-4D7D-B421-1FA950D7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569" y="1071155"/>
            <a:ext cx="11534862" cy="473892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в группе необходимых условий по ознакомлению детей с творчеством К. И. Чуковского;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Приобретение и углубление знаний детей о жизни и творчестве К. И. Чуковского;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у детей грамматического строя речи, связной речи, фонематического слуха;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Развитие у детей чувства сострадания к слабым и беззащитным; чувства юмора; чувства чистоплотности и аккуратности;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Воспитание у детей звуковой и интонационной культуры речи;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желания у детей дошкольного возраста использовать книгу не только в качестве развлечения, но и источника познавательных интересов.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334</TotalTime>
  <Words>2790</Words>
  <Application>Microsoft Office PowerPoint</Application>
  <PresentationFormat>Широкоэкранный</PresentationFormat>
  <Paragraphs>253</Paragraphs>
  <Slides>51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6" baseType="lpstr">
      <vt:lpstr>Calibri</vt:lpstr>
      <vt:lpstr>Corbel</vt:lpstr>
      <vt:lpstr>Times New Roman</vt:lpstr>
      <vt:lpstr>Wingdings</vt:lpstr>
      <vt:lpstr>Базис</vt:lpstr>
      <vt:lpstr>«По страницам сказок  К. И. Чуковского»</vt:lpstr>
      <vt:lpstr>Содержание проекта:</vt:lpstr>
      <vt:lpstr>Презентация PowerPoint</vt:lpstr>
      <vt:lpstr>Проблема</vt:lpstr>
      <vt:lpstr>Актуальность проекта</vt:lpstr>
      <vt:lpstr>Цель проекта</vt:lpstr>
      <vt:lpstr>Задачи проекта</vt:lpstr>
      <vt:lpstr>Использованные ресурсы</vt:lpstr>
      <vt:lpstr>Ожидаемый результат проекта</vt:lpstr>
      <vt:lpstr>Продукт проектной деятельности</vt:lpstr>
      <vt:lpstr>Этапы проекта:</vt:lpstr>
      <vt:lpstr>Этап II (основной)</vt:lpstr>
      <vt:lpstr>Этап III (заключительный)</vt:lpstr>
      <vt:lpstr>Квест-игра «Путешествие по сказкам К.И. Чуковского» </vt:lpstr>
      <vt:lpstr>Квест-игра «Путешествие по сказкам К.И. Чуковского» </vt:lpstr>
      <vt:lpstr>Вводная часть. 1 день: </vt:lpstr>
      <vt:lpstr>Презентация PowerPoint</vt:lpstr>
      <vt:lpstr>Вводная часть. 1 день: </vt:lpstr>
      <vt:lpstr>Вводная часть. 1 день: </vt:lpstr>
      <vt:lpstr>Основная часть. 1 день: </vt:lpstr>
      <vt:lpstr>Презентация PowerPoint</vt:lpstr>
      <vt:lpstr>Основная часть. 1 день: </vt:lpstr>
      <vt:lpstr>Презентация PowerPoint</vt:lpstr>
      <vt:lpstr>Основная часть. 1 день: </vt:lpstr>
      <vt:lpstr>Основная часть. 1 день: </vt:lpstr>
      <vt:lpstr>Основная часть. 1 день: </vt:lpstr>
      <vt:lpstr>Основная часть. 1 день: </vt:lpstr>
      <vt:lpstr>Презентация PowerPoint</vt:lpstr>
      <vt:lpstr>Основная часть. 1 день: </vt:lpstr>
      <vt:lpstr>Основная часть. 1 день: </vt:lpstr>
      <vt:lpstr>Презентация PowerPoint</vt:lpstr>
      <vt:lpstr>Основная часть. 1 день: </vt:lpstr>
      <vt:lpstr>Основная часть. 2 день: </vt:lpstr>
      <vt:lpstr>Основная часть. 2 день: </vt:lpstr>
      <vt:lpstr>Презентация PowerPoint</vt:lpstr>
      <vt:lpstr>Презентация PowerPoint</vt:lpstr>
      <vt:lpstr>Основная часть. 2 день: </vt:lpstr>
      <vt:lpstr>Основная часть. 2 день: </vt:lpstr>
      <vt:lpstr>Презентация PowerPoint</vt:lpstr>
      <vt:lpstr>Презентация PowerPoint</vt:lpstr>
      <vt:lpstr>Основная часть. 2 день: </vt:lpstr>
      <vt:lpstr>Основная часть. 2 день: </vt:lpstr>
      <vt:lpstr>Презентация PowerPoint</vt:lpstr>
      <vt:lpstr>Основная часть. 2 день: </vt:lpstr>
      <vt:lpstr>Презентация PowerPoint</vt:lpstr>
      <vt:lpstr>Основная часть. 3 день: </vt:lpstr>
      <vt:lpstr>Основная часть. 3 день: </vt:lpstr>
      <vt:lpstr>Заключительная часть. 3 день: </vt:lpstr>
      <vt:lpstr>Заключительная часть. 3 день: 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страницам сказок К.И.Чуковского»</dc:title>
  <dc:creator>Валерий Анатольевич Инюткин</dc:creator>
  <cp:lastModifiedBy>Васильева Анастасия Александровна</cp:lastModifiedBy>
  <cp:revision>48</cp:revision>
  <dcterms:created xsi:type="dcterms:W3CDTF">2020-05-14T15:20:11Z</dcterms:created>
  <dcterms:modified xsi:type="dcterms:W3CDTF">2022-08-24T10:18:49Z</dcterms:modified>
</cp:coreProperties>
</file>