
<file path=[Content_Types].xml><?xml version="1.0" encoding="utf-8"?>
<Types xmlns="http://schemas.openxmlformats.org/package/2006/content-types">
  <Default Extension="jpeg" ContentType="image/jpeg"/>
  <Default Extension="MOV" ContentType="video/quicktime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60" r:id="rId4"/>
    <p:sldId id="273" r:id="rId5"/>
    <p:sldId id="259" r:id="rId6"/>
    <p:sldId id="261" r:id="rId7"/>
    <p:sldId id="262" r:id="rId8"/>
    <p:sldId id="263" r:id="rId9"/>
    <p:sldId id="264" r:id="rId10"/>
    <p:sldId id="265" r:id="rId11"/>
    <p:sldId id="268" r:id="rId12"/>
    <p:sldId id="266" r:id="rId13"/>
    <p:sldId id="269" r:id="rId14"/>
    <p:sldId id="270" r:id="rId15"/>
    <p:sldId id="272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67" r:id="rId38"/>
    <p:sldId id="274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015" autoAdjust="0"/>
    <p:restoredTop sz="94660"/>
  </p:normalViewPr>
  <p:slideViewPr>
    <p:cSldViewPr snapToGrid="0">
      <p:cViewPr varScale="1">
        <p:scale>
          <a:sx n="72" d="100"/>
          <a:sy n="72" d="100"/>
        </p:scale>
        <p:origin x="94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A9F6FEC-4D8D-4DA1-8B57-6B89C9DB118B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7657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078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3557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603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marL="0"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Corbel" pitchFamily="34" charset="0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2473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147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002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1684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293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436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35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0A9F6FEC-4D8D-4DA1-8B57-6B89C9DB118B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168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943B09-0F1B-4748-8740-EE9AC578E3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360" y="857208"/>
            <a:ext cx="12038200" cy="2926080"/>
          </a:xfrm>
        </p:spPr>
        <p:txBody>
          <a:bodyPr>
            <a:normAutofit/>
          </a:bodyPr>
          <a:lstStyle/>
          <a:p>
            <a:r>
              <a:rPr lang="ru-RU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«богатырская сила»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EFD4A51-C577-4ECC-8E41-40827D3AB0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9529" y="3869634"/>
            <a:ext cx="10026669" cy="2354997"/>
          </a:xfrm>
        </p:spPr>
        <p:txBody>
          <a:bodyPr>
            <a:normAutofit/>
          </a:bodyPr>
          <a:lstStyle/>
          <a:p>
            <a:pPr marL="292100" indent="-292100" algn="r">
              <a:lnSpc>
                <a:spcPct val="100000"/>
              </a:lnSpc>
              <a:buClr>
                <a:schemeClr val="accent1"/>
              </a:buClr>
              <a:buSzPct val="70000"/>
              <a:defRPr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Выполнил:</a:t>
            </a:r>
          </a:p>
          <a:p>
            <a:pPr marL="292100" indent="-292100" algn="r">
              <a:lnSpc>
                <a:spcPct val="100000"/>
              </a:lnSpc>
              <a:buClr>
                <a:schemeClr val="accent1"/>
              </a:buClr>
              <a:buSzPct val="70000"/>
              <a:defRPr/>
            </a:pP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Инюткина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М.В.</a:t>
            </a:r>
          </a:p>
        </p:txBody>
      </p:sp>
    </p:spTree>
    <p:extLst>
      <p:ext uri="{BB962C8B-B14F-4D97-AF65-F5344CB8AC3E}">
        <p14:creationId xmlns:p14="http://schemas.microsoft.com/office/powerpoint/2010/main" val="922343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9F0835-E036-42B5-96F6-47D46C785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220770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Ожидаемый результат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A517D4-0111-4D7D-B421-1FA950D7CB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569" y="1577130"/>
            <a:ext cx="11534862" cy="4393035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Развитие двигательного опыта у детей среднего дошкольного возраста;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Формирование двигательных умений и навыков детей среднего дошкольного возраста при выполнении силовых упражнений;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Приобретение и углубление знаний детей о необходимости развития такого физического качества, как сила.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2004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8AA7A8-28A6-44D5-9109-228FF322B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181762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 проектной деятельности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48A637-0C37-445E-B28C-5F0B43BACF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374" y="2871972"/>
            <a:ext cx="11543252" cy="512567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Квест-игра</a:t>
            </a:r>
            <a:r>
              <a:rPr 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«Богатырская сила».</a:t>
            </a:r>
          </a:p>
          <a:p>
            <a:pPr algn="ctr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0793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DEDDEB-7F1A-475A-A635-76977F8D9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617" y="72705"/>
            <a:ext cx="9875520" cy="1356360"/>
          </a:xfrm>
        </p:spPr>
        <p:txBody>
          <a:bodyPr>
            <a:normAutofit/>
          </a:bodyPr>
          <a:lstStyle/>
          <a:p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проекта: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1AE0CF-3432-40DF-A362-AE0B53D705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617" y="1258349"/>
            <a:ext cx="11325138" cy="5318620"/>
          </a:xfrm>
        </p:spPr>
        <p:txBody>
          <a:bodyPr/>
          <a:lstStyle/>
          <a:p>
            <a:pPr marL="45720" indent="0" algn="ctr">
              <a:buNone/>
            </a:pPr>
            <a:r>
              <a:rPr lang="ru-RU" sz="4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r>
              <a:rPr lang="en-US" sz="4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(</a:t>
            </a:r>
            <a:r>
              <a:rPr lang="ru-RU" sz="4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подготовительный)</a:t>
            </a:r>
          </a:p>
          <a:p>
            <a:pPr marL="45720" indent="0" algn="ctr">
              <a:buNone/>
            </a:pPr>
            <a:endParaRPr lang="ru-RU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>
              <a:buAutoNum type="arabicPeriod"/>
            </a:pP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Определение цели, задач, ожидаемого результата проекта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AutoNum type="arabicPeriod"/>
            </a:pP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Составление плана работы по проекту;</a:t>
            </a:r>
          </a:p>
          <a:p>
            <a:pPr marL="742950" indent="-742950">
              <a:buFont typeface="+mj-lt"/>
              <a:buAutoNum type="arabicPeriod"/>
            </a:pP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Распределение ролей и технических заданий.</a:t>
            </a:r>
          </a:p>
          <a:p>
            <a:pPr marL="45720" indent="0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4625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E1EA73-B800-4B8E-9FD1-7804ECF5C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39" y="220770"/>
            <a:ext cx="9875520" cy="1356360"/>
          </a:xfrm>
        </p:spPr>
        <p:txBody>
          <a:bodyPr/>
          <a:lstStyle/>
          <a:p>
            <a:pPr algn="ctr"/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r>
              <a:rPr lang="en-US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(основной)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C5E550-8AD5-4CAE-AF23-01803A5A43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119" y="1996579"/>
            <a:ext cx="11174136" cy="5066951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Поиск и изучение материала</a:t>
            </a:r>
            <a:r>
              <a:rPr lang="en-US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0" indent="-457200">
              <a:buFont typeface="+mj-lt"/>
              <a:buAutoNum type="arabicPeriod"/>
            </a:pP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02920" indent="-457200">
              <a:buFont typeface="+mj-lt"/>
              <a:buAutoNum type="arabicPeriod"/>
            </a:pP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Разработка </a:t>
            </a:r>
            <a:r>
              <a:rPr lang="ru-RU" sz="4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квест-игры</a:t>
            </a: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«Богатырская сила».</a:t>
            </a:r>
          </a:p>
          <a:p>
            <a:pPr marL="742950" indent="-742950">
              <a:buFont typeface="+mj-lt"/>
              <a:buAutoNum type="arabicPeriod"/>
            </a:pP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0092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E1EA73-B800-4B8E-9FD1-7804ECF5C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240485"/>
            <a:ext cx="9875520" cy="1356360"/>
          </a:xfrm>
        </p:spPr>
        <p:txBody>
          <a:bodyPr/>
          <a:lstStyle/>
          <a:p>
            <a:pPr algn="ctr"/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r>
              <a:rPr lang="en-US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 </a:t>
            </a:r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(заключительный)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C5E550-8AD5-4CAE-AF23-01803A5A43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229" y="1502229"/>
            <a:ext cx="11325137" cy="4694439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Оценка качества реализации проекта</a:t>
            </a:r>
            <a:r>
              <a:rPr lang="en-US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+mj-lt"/>
              <a:buAutoNum type="arabicPeriod"/>
            </a:pP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Составление итогового отчёта по результатам проекта</a:t>
            </a:r>
            <a:r>
              <a:rPr lang="en-US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+mj-lt"/>
              <a:buAutoNum type="arabicPeriod"/>
            </a:pP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Проведение </a:t>
            </a:r>
            <a:r>
              <a:rPr lang="ru-RU" sz="4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квест-игры</a:t>
            </a: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«Богатырская сила» с детьми среднего дошкольного возраста.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7636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82880"/>
            <a:ext cx="9875520" cy="862149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Квест-игра</a:t>
            </a:r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«Богатырская сила»</a:t>
            </a:r>
            <a:endParaRPr lang="ru-RU" sz="48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69816" y="809896"/>
            <a:ext cx="12022183" cy="6204858"/>
          </a:xfrm>
        </p:spPr>
        <p:txBody>
          <a:bodyPr>
            <a:noAutofit/>
          </a:bodyPr>
          <a:lstStyle/>
          <a:p>
            <a:pPr marR="34925">
              <a:lnSpc>
                <a:spcPct val="150000"/>
              </a:lnSpc>
              <a:spcAft>
                <a:spcPts val="800"/>
              </a:spcAft>
            </a:pPr>
            <a:r>
              <a:rPr lang="ru-RU" sz="2400" b="1" u="sng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Возраст: </a:t>
            </a:r>
            <a:r>
              <a:rPr lang="ru-RU" sz="24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4-5 лет (средняя группа)</a:t>
            </a:r>
            <a:endParaRPr lang="ru-RU" sz="2400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marR="34925">
              <a:lnSpc>
                <a:spcPct val="150000"/>
              </a:lnSpc>
              <a:spcAft>
                <a:spcPts val="800"/>
              </a:spcAft>
            </a:pPr>
            <a:r>
              <a:rPr lang="ru-RU" sz="2400" b="1" u="sng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Цель: </a:t>
            </a:r>
            <a:r>
              <a:rPr lang="ru-RU" sz="24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формирование двигательного опыта у детей среднего дошкольного возраста.</a:t>
            </a:r>
            <a:endParaRPr lang="ru-RU" sz="2400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marR="34925">
              <a:lnSpc>
                <a:spcPct val="150000"/>
              </a:lnSpc>
              <a:spcAft>
                <a:spcPts val="800"/>
              </a:spcAft>
            </a:pPr>
            <a:r>
              <a:rPr lang="ru-RU" sz="2400" b="1" u="sng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Задачи:</a:t>
            </a:r>
            <a:endParaRPr lang="ru-RU" sz="2400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marL="457200" marR="34925" lvl="0" indent="-457200">
              <a:lnSpc>
                <a:spcPct val="150000"/>
              </a:lnSpc>
              <a:spcAft>
                <a:spcPts val="800"/>
              </a:spcAft>
              <a:buSzPct val="85000"/>
              <a:buFont typeface="+mj-lt"/>
              <a:buAutoNum type="arabicPeriod"/>
            </a:pPr>
            <a:r>
              <a:rPr lang="ru-RU" sz="24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Формировать представления детей о физическом качестве (силе);</a:t>
            </a:r>
            <a:endParaRPr lang="ru-RU" sz="2400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marL="457200" lvl="0" indent="-457200">
              <a:lnSpc>
                <a:spcPct val="150000"/>
              </a:lnSpc>
              <a:spcAft>
                <a:spcPts val="0"/>
              </a:spcAft>
              <a:buSzPct val="85000"/>
              <a:buFont typeface="+mj-lt"/>
              <a:buAutoNum type="arabicPeriod"/>
            </a:pPr>
            <a:r>
              <a:rPr lang="ru-RU" sz="24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Формировать у детей умение действовать сообща в команде;</a:t>
            </a:r>
            <a:endParaRPr lang="ru-RU" sz="2400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marL="457200" lvl="0" indent="-457200">
              <a:lnSpc>
                <a:spcPct val="150000"/>
              </a:lnSpc>
              <a:spcAft>
                <a:spcPts val="0"/>
              </a:spcAft>
              <a:buSzPct val="85000"/>
              <a:buFont typeface="+mj-lt"/>
              <a:buAutoNum type="arabicPeriod"/>
            </a:pPr>
            <a:r>
              <a:rPr lang="ru-RU" sz="24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Формировать ценностное отношение детей к своему здоровью; </a:t>
            </a:r>
            <a:endParaRPr lang="ru-RU" sz="2400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marL="457200" lvl="0" indent="-457200">
              <a:lnSpc>
                <a:spcPct val="150000"/>
              </a:lnSpc>
              <a:spcAft>
                <a:spcPts val="800"/>
              </a:spcAft>
              <a:buSzPct val="85000"/>
              <a:buFont typeface="+mj-lt"/>
              <a:buAutoNum type="arabicPeriod"/>
            </a:pPr>
            <a:r>
              <a:rPr lang="ru-RU" sz="24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Формировать у детей привычку к регулярному выполнению силовых упражнений.</a:t>
            </a:r>
            <a:endParaRPr lang="ru-RU" sz="2400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6889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82880"/>
            <a:ext cx="9875520" cy="862149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Квест-игра</a:t>
            </a:r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«Богатырская сила»</a:t>
            </a:r>
            <a:endParaRPr lang="ru-RU" sz="48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69816" y="966650"/>
            <a:ext cx="12022183" cy="6048103"/>
          </a:xfrm>
        </p:spPr>
        <p:txBody>
          <a:bodyPr>
            <a:noAutofit/>
          </a:bodyPr>
          <a:lstStyle/>
          <a:p>
            <a:pPr marR="34925">
              <a:lnSpc>
                <a:spcPct val="150000"/>
              </a:lnSpc>
              <a:spcAft>
                <a:spcPts val="800"/>
              </a:spcAft>
            </a:pPr>
            <a:r>
              <a:rPr lang="ru-RU" sz="2800" b="1" u="sng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Оборудование: </a:t>
            </a:r>
            <a:r>
              <a:rPr lang="ru-RU" sz="28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интерактивная доска или проектор, аудиозаписи детских песен, презентация по прохождению </a:t>
            </a:r>
            <a:r>
              <a:rPr lang="ru-RU" sz="2800" dirty="0" err="1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квест-игры</a:t>
            </a:r>
            <a:r>
              <a:rPr lang="ru-RU" sz="28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, два конверта с письмами, карта, резиновая дорожка, набивные мячи, фигурки богатырских коней, макеты ёлок и деревьев, мячи с изображениями молотов, фигурки мечей, канат, грамоты.</a:t>
            </a:r>
            <a:endParaRPr lang="ru-RU" sz="2800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marR="34925">
              <a:lnSpc>
                <a:spcPct val="150000"/>
              </a:lnSpc>
              <a:spcAft>
                <a:spcPts val="800"/>
              </a:spcAft>
            </a:pPr>
            <a:r>
              <a:rPr lang="ru-RU" sz="2800" b="1" u="sng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Предварительная работа: </a:t>
            </a:r>
            <a:r>
              <a:rPr lang="ru-RU" sz="28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просмотр мультфильма «Алёша Попович и </a:t>
            </a:r>
            <a:r>
              <a:rPr lang="ru-RU" sz="2800" dirty="0" err="1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Тугарин</a:t>
            </a:r>
            <a:r>
              <a:rPr lang="ru-RU" sz="28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Змей».</a:t>
            </a:r>
            <a:endParaRPr lang="ru-RU" sz="2800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marR="34925">
              <a:lnSpc>
                <a:spcPct val="150000"/>
              </a:lnSpc>
              <a:spcAft>
                <a:spcPts val="800"/>
              </a:spcAft>
            </a:pPr>
            <a:endParaRPr lang="ru-RU" sz="2800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6889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9818"/>
            <a:ext cx="9875520" cy="73152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Вводная часть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69816" y="705395"/>
            <a:ext cx="12022183" cy="6152606"/>
          </a:xfrm>
        </p:spPr>
        <p:txBody>
          <a:bodyPr>
            <a:noAutofit/>
          </a:bodyPr>
          <a:lstStyle/>
          <a:p>
            <a:pPr marR="34925"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Педагог проводит с детьми детский совет, на котором они обсуждают последние события в жизни каждого ребенка. Все дети делятся своими новостями.  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Педагог: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Ребята, а вы хотели бы узнать, какие новости у меня?</a:t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Ответы детей.</a:t>
            </a:r>
            <a:b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Педагог: 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Эту новость мне прислал хорошо известный нам герой мультфильма. Как думаете, кто это?</a:t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Ответы детей.</a:t>
            </a:r>
            <a:b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Педагог: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Я вам сейчас дам небольшую подсказку. Вы сразу догадаетесь, кто это, если внимательно послушаете загадку.</a:t>
            </a:r>
          </a:p>
          <a:p>
            <a:pPr marR="34925"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Знают взрослые и дети,</a:t>
            </a:r>
            <a:b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Нет его сильней на свете.</a:t>
            </a:r>
            <a:b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Одного напомню я –</a:t>
            </a:r>
            <a:b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Его брат Муромец Илья.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Ответы детей: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Богатырь</a:t>
            </a:r>
          </a:p>
        </p:txBody>
      </p:sp>
    </p:spTree>
    <p:extLst>
      <p:ext uri="{BB962C8B-B14F-4D97-AF65-F5344CB8AC3E}">
        <p14:creationId xmlns:p14="http://schemas.microsoft.com/office/powerpoint/2010/main" val="336889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9818"/>
            <a:ext cx="9875520" cy="73152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Вводная часть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69816" y="1005839"/>
            <a:ext cx="12022183" cy="5852161"/>
          </a:xfrm>
        </p:spPr>
        <p:txBody>
          <a:bodyPr>
            <a:noAutofit/>
          </a:bodyPr>
          <a:lstStyle/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П: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Имена каких богатырей вы слышали? А что вы знаете о богатырях? А вы знаете, чем прославились богатыри? А какие были враги у богатырей?</a:t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Ответы детей.</a:t>
            </a:r>
            <a:b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П: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Эту новость нам прислал богатырь Алёша Попович.  Он прислал интересное видео. Хотите, посмотрим?</a:t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Ответы детей.</a:t>
            </a:r>
          </a:p>
          <a:p>
            <a:pPr marR="34925"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Педагог включает видеоролик «</a:t>
            </a: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Нападение </a:t>
            </a:r>
            <a:r>
              <a:rPr lang="ru-RU" sz="2400" i="1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Тугарина</a:t>
            </a: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Змея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». 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П: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Ребята, кто изображён на видео? А что он хочет сделать, как вы думаете?</a:t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Ответы детей. </a:t>
            </a:r>
            <a:b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П: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Совершенно верно, это один из врагов Алёши Поповича –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Тугарин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Змей. Посмотрите, он со своим войском что-то задумал, что-то плохое.</a:t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sz="2400" b="1" i="1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R="34925" algn="ctr">
              <a:lnSpc>
                <a:spcPct val="100000"/>
              </a:lnSpc>
              <a:spcAft>
                <a:spcPts val="800"/>
              </a:spcAft>
              <a:buNone/>
            </a:pPr>
            <a:endParaRPr lang="ru-RU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89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G_8345">
            <a:hlinkClick r:id="" action="ppaction://media"/>
            <a:extLst>
              <a:ext uri="{FF2B5EF4-FFF2-40B4-BE49-F238E27FC236}">
                <a16:creationId xmlns:a16="http://schemas.microsoft.com/office/drawing/2014/main" id="{D32C176C-5D31-4EBD-9CB0-845F518FCCF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695400" y="352245"/>
            <a:ext cx="10945216" cy="6153509"/>
          </a:xfrm>
        </p:spPr>
      </p:pic>
    </p:spTree>
    <p:extLst>
      <p:ext uri="{BB962C8B-B14F-4D97-AF65-F5344CB8AC3E}">
        <p14:creationId xmlns:p14="http://schemas.microsoft.com/office/powerpoint/2010/main" val="2907685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A97B29-92E3-4C0A-A370-AA7B2D132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454" y="66973"/>
            <a:ext cx="9875520" cy="1356360"/>
          </a:xfrm>
        </p:spPr>
        <p:txBody>
          <a:bodyPr>
            <a:normAutofit/>
          </a:bodyPr>
          <a:lstStyle/>
          <a:p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проекта: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18F35A-8F35-4094-B903-FC7D63C96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026" y="1406695"/>
            <a:ext cx="10880520" cy="5191386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 и сроки его реализации;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проекта;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Использованные ресурсы;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Ожидаемый результат проекта;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 проектной деятельности;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проекта;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5313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9818"/>
            <a:ext cx="9875520" cy="73152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Вводная часть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69816" y="705395"/>
            <a:ext cx="12022183" cy="6152606"/>
          </a:xfrm>
        </p:spPr>
        <p:txBody>
          <a:bodyPr>
            <a:noAutofit/>
          </a:bodyPr>
          <a:lstStyle/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П: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Подождите-ка, помимо видео здесь есть сообщение для нас. Хотите мы вместе прочтем его?</a:t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Ответы детей.</a:t>
            </a:r>
          </a:p>
          <a:p>
            <a:pPr marR="34925"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Педагог читает письмо:</a:t>
            </a:r>
          </a:p>
          <a:p>
            <a:pPr marR="34925"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«Дорогие ребята! На Руси произошло нечто ужасное. Как вы уже поняли, на нас нападает </a:t>
            </a:r>
            <a:r>
              <a:rPr lang="ru-RU" sz="2400" i="1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Тугарин</a:t>
            </a: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Змей. Боюсь в этот раз мне одному его не одолеть. Поэтому мне нужна Ваша помощь! Я ищу самых сильных и смелых ребят. Мне сказали, что у Вас в группе именно такие дети! </a:t>
            </a:r>
            <a:b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Это будет совсем не просто, нужно будет хорошо подготовиться, найти богатырских коней, проверить свою силушку и добыть мечи. Я жду Вас в городе Ростове. Для того чтобы Вы смоги меня найти, я прикрепил к письму карту».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endParaRPr lang="ru-RU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89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133237" y="2967335"/>
            <a:ext cx="19255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карта</a:t>
            </a:r>
            <a:endParaRPr lang="ru-RU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4" name="Рисунок 3" descr="карт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43472" y="260648"/>
            <a:ext cx="8913781" cy="630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685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9818"/>
            <a:ext cx="9875520" cy="73152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Вводная часть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69816" y="1005839"/>
            <a:ext cx="12022183" cy="5852161"/>
          </a:xfrm>
        </p:spPr>
        <p:txBody>
          <a:bodyPr>
            <a:noAutofit/>
          </a:bodyPr>
          <a:lstStyle/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П: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Ой, вот это новости! Ребята, что же делать? Какие ваши предположения, как нам помочь Алёше?</a:t>
            </a:r>
            <a:br>
              <a:rPr lang="ru-RU" sz="28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Ответы детей.</a:t>
            </a:r>
            <a:b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П: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Но как мы попадём в город Ростов, если он так далеко от нас? </a:t>
            </a:r>
            <a:br>
              <a:rPr lang="ru-RU" sz="28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Ответы детей.</a:t>
            </a:r>
            <a:b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П: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Ребята, вы не забыли, что Алёша прислал нам карту. Изучим ее? </a:t>
            </a:r>
          </a:p>
          <a:p>
            <a:pPr marR="34925"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Педагог с детьми изучают карту и обсуждают дальнейшие действия.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П: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Смотрите, как на карте много дорожек! Как хорошо, что Алёша указал нам верный путь!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endParaRPr lang="ru-RU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89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9818"/>
            <a:ext cx="9875520" cy="73152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705395"/>
            <a:ext cx="12191999" cy="6152606"/>
          </a:xfrm>
        </p:spPr>
        <p:txBody>
          <a:bodyPr>
            <a:noAutofit/>
          </a:bodyPr>
          <a:lstStyle/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П: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Итак, отправляемся в путь! (Звучит веселая мелодия).</a:t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П: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Ребята, посмотрите, кажется, впереди виднеется конюшня! Предлагаю Вам свериться с картой, в правильном ли направлении мы идём?</a:t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Ответы детей.</a:t>
            </a:r>
            <a:b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П: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Посмотрите, конюшня находится на другой стороне обрыва, а мост разрушен. Как же нам с Вами перебраться на другую сторону?</a:t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Ответы детей. </a:t>
            </a:r>
            <a:b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П: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Точно, мы можем попробовать с Вами перепрыгнуть.</a:t>
            </a:r>
          </a:p>
          <a:p>
            <a:pPr marR="34925"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b="1" u="sng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1.Упражнение «Прыжки в длину с места». </a:t>
            </a:r>
            <a:br>
              <a:rPr lang="ru-RU" sz="2400" b="1" u="sng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Для прыжков в длину используется резиновая дорожка, с чертой с одной стороны и нанесенными сантиметровыми делениями начиная с 10 сантиметров от нее и до 50 сантиметров. Испытуемый становился носками к черте и, готовясь к прыжку, сначала поднимал руки вперед, потом отводил их назад, одновременно сгибая ноги в коленях, слегка наклоняя туловище вперед и, толкаясь двумя ногами, прыгал как можно дальше, приземляясь на пятки вынесенных вперед ног, перекатывался на всю стопу и проходил вперед. Длина прыжка измерялась от черты до ближайшей к ней точки касания одной из стоп. </a:t>
            </a:r>
          </a:p>
        </p:txBody>
      </p:sp>
    </p:spTree>
    <p:extLst>
      <p:ext uri="{BB962C8B-B14F-4D97-AF65-F5344CB8AC3E}">
        <p14:creationId xmlns:p14="http://schemas.microsoft.com/office/powerpoint/2010/main" val="336889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9818"/>
            <a:ext cx="9875520" cy="73152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705395"/>
            <a:ext cx="12191999" cy="6152606"/>
          </a:xfrm>
        </p:spPr>
        <p:txBody>
          <a:bodyPr>
            <a:noAutofit/>
          </a:bodyPr>
          <a:lstStyle/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П: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Как хорошо мы справились. Смотрите, а вот и конюшня. </a:t>
            </a:r>
          </a:p>
        </p:txBody>
      </p:sp>
      <p:pic>
        <p:nvPicPr>
          <p:cNvPr id="5" name="Picture 2" descr="https://s3.amazonaws.com/nichesites-files/horseplains_com/images/surveys/38/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3735" y="1126891"/>
            <a:ext cx="7113592" cy="53006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6889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9818"/>
            <a:ext cx="9875520" cy="73152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875211"/>
            <a:ext cx="12191999" cy="5982790"/>
          </a:xfrm>
        </p:spPr>
        <p:txBody>
          <a:bodyPr>
            <a:noAutofit/>
          </a:bodyPr>
          <a:lstStyle/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</a:t>
            </a: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П: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Ой, я кого-то вижу перед входом в конюшню. Как вы думаете, кто это?</a:t>
            </a:r>
            <a:br>
              <a:rPr lang="ru-RU" sz="28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Ответы детей.</a:t>
            </a:r>
            <a:b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П: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Вы были правы, это конюх машет нам. Он нас ждет.</a:t>
            </a:r>
            <a:br>
              <a:rPr lang="ru-RU" sz="28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Конюх: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Здравствуйте, ребята! Алёша сказал, что вы придете и что вам нужны самые лучшие богатырские кони. А для чего они Вам?</a:t>
            </a:r>
            <a:br>
              <a:rPr lang="ru-RU" sz="28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Ответы детей.</a:t>
            </a:r>
            <a:b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Конюх: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Ох, что творится на земле русской! Думаю, у вас всё получится. Ребята, вы же заметили, что я уже совсем старый и плохо справляюсь со своей работой. Вы можете мне помочь перебрать копну сена, а взамен я дам лучших богатырских коней!</a:t>
            </a:r>
            <a:br>
              <a:rPr lang="ru-RU" sz="28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П: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Ну, что ребята, справимся?</a:t>
            </a:r>
            <a:br>
              <a:rPr lang="ru-RU" sz="28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Ответы детей.</a:t>
            </a:r>
            <a:endParaRPr lang="ru-RU" sz="2400" b="1" i="1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endParaRPr lang="ru-RU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89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6396" y="4561885"/>
            <a:ext cx="3406004" cy="204792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9818"/>
            <a:ext cx="9875520" cy="73152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705395"/>
            <a:ext cx="12191999" cy="6152606"/>
          </a:xfrm>
        </p:spPr>
        <p:txBody>
          <a:bodyPr>
            <a:noAutofit/>
          </a:bodyPr>
          <a:lstStyle/>
          <a:p>
            <a:pPr marR="34925" lvl="0"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b="1" u="sng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2. </a:t>
            </a:r>
            <a:r>
              <a:rPr lang="ru-RU" sz="2400" u="sng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Конюх объясняет </a:t>
            </a:r>
            <a:r>
              <a:rPr lang="ru-RU" sz="2400" b="1" u="sng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упражнение «Передача мяча в колонне». </a:t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Играющие делятся на две, три или четыре команды и становятся в колонны по одному. У стоящих впереди по набивному мячу. По сигналу руководителя начинается передача мячей назад. Когда мяч дойдет до стоящего сзади, он бежит с мячом в голову колонны (все делают шаг назад), становится первым и начинает передачу мяча назад и т. д. Игра продолжается до тех пор, пока каждый из игроков команды не побывает первым. Надо следить за там, чтобы мяч передавался с прямыми руками с наклоном назад, а дистанция в колоннах была бы не менее шага. Мяч можно передавать сверху, с боку, снизу между ног.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R="34925" lvl="0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Конюх: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Большое Вам спасибо, ребята! Выручили старика! А вот вам и самые сильные кони! Надеюсь, она помогут Вам в битве с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Тугариным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</a:p>
          <a:p>
            <a:pPr marR="34925" lvl="0"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Конюх вручает каждому ребенку фигурку богатырского коня.</a:t>
            </a:r>
          </a:p>
          <a:p>
            <a:pPr marR="34925" lvl="0">
              <a:lnSpc>
                <a:spcPct val="100000"/>
              </a:lnSpc>
              <a:spcAft>
                <a:spcPts val="800"/>
              </a:spcAft>
              <a:buNone/>
            </a:pPr>
            <a:endParaRPr lang="ru-RU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89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9818"/>
            <a:ext cx="9875520" cy="73152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705395"/>
            <a:ext cx="12191999" cy="6152606"/>
          </a:xfrm>
        </p:spPr>
        <p:txBody>
          <a:bodyPr>
            <a:noAutofit/>
          </a:bodyPr>
          <a:lstStyle/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П: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Ребята, теперь мы можем поскакать на наших богатырских конях. Взгляните на карту, куда нам надо отправиться дальше?</a:t>
            </a:r>
          </a:p>
          <a:p>
            <a:pPr marR="34925"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b="1" u="sng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3.«Скачки на лошадях».</a:t>
            </a:r>
            <a:br>
              <a:rPr lang="ru-RU" sz="2400" b="1" u="sng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Аудиозапись «Топот копыт». Бег галопом «змейкой» вокруг ёлок и деревьев.</a:t>
            </a:r>
          </a:p>
          <a:p>
            <a:pPr marR="34925"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Дети изучают карту и рассуждают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</a:t>
            </a: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П: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Ой, ребята, мы с Вами уже так много сделали. Мы можем немного передохнуть и поиграть, хотите?</a:t>
            </a:r>
          </a:p>
          <a:p>
            <a:pPr marR="34925"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b="1" u="sng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4.Подвижная игра «Поймай дракона за хвост».</a:t>
            </a:r>
            <a:br>
              <a:rPr lang="ru-RU" sz="2400" b="1" u="sng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Игроки выстраиваются в колонну, крепко держась руками, за талию друг друга. Таким образом, получается фигура, условно напоминающая дракона – с головой и хвостом. Задача первого игрока (водящего, который символизирует голову дракона) – поймать последнего (хвост дракона, а задача последнего игрока – увернуться и не дать себя поймать.</a:t>
            </a:r>
          </a:p>
        </p:txBody>
      </p:sp>
    </p:spTree>
    <p:extLst>
      <p:ext uri="{BB962C8B-B14F-4D97-AF65-F5344CB8AC3E}">
        <p14:creationId xmlns:p14="http://schemas.microsoft.com/office/powerpoint/2010/main" val="336889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9818"/>
            <a:ext cx="9875520" cy="73152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836023"/>
            <a:ext cx="12191999" cy="6021978"/>
          </a:xfrm>
        </p:spPr>
        <p:txBody>
          <a:bodyPr>
            <a:noAutofit/>
          </a:bodyPr>
          <a:lstStyle/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6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П: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Какие вы активные ребята! А теперь нам пора отправляться дальше! Продолжим наше путешествие. </a:t>
            </a:r>
          </a:p>
          <a:p>
            <a:pPr marR="34925"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Дети изучают карту. 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</a:t>
            </a:r>
            <a:r>
              <a:rPr lang="ru-RU" sz="26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П: 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Дети, смотрите, на встречу нам </a:t>
            </a:r>
            <a:r>
              <a:rPr lang="ru-RU" sz="2600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Любава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идёт! Вы помните, кто она?</a:t>
            </a:r>
            <a:br>
              <a:rPr lang="ru-RU" sz="26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6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Ответы детей.</a:t>
            </a:r>
            <a:br>
              <a:rPr lang="ru-RU" sz="26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600" b="1" i="1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Любава</a:t>
            </a:r>
            <a:r>
              <a:rPr lang="ru-RU" sz="26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: 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Здравствуйте, мои начинающие богатыри! Я немало наслышана о Вашем путешествии в город Ростов. Вы к моему любимому </a:t>
            </a:r>
            <a:r>
              <a:rPr lang="ru-RU" sz="2600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Алёшеньке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направляетесь, верно?</a:t>
            </a:r>
            <a:br>
              <a:rPr lang="ru-RU" sz="26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6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Ответы детей.</a:t>
            </a:r>
            <a:br>
              <a:rPr lang="ru-RU" sz="26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600" b="1" i="1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Любава</a:t>
            </a:r>
            <a:r>
              <a:rPr lang="ru-RU" sz="26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: 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Спасибо Вам, что помогаете моему суженому-ряженому, только просто так не могу Вас отпустить. Хочу проверить Вашу силушку Богатырскую, ведь на такое важное дело отправляетесь. Вы умеете отжиматься? </a:t>
            </a:r>
            <a:br>
              <a:rPr lang="ru-RU" sz="26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6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Ответы детей.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endParaRPr lang="ru-RU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89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9818"/>
            <a:ext cx="9875520" cy="73152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653143"/>
            <a:ext cx="12191999" cy="6204858"/>
          </a:xfrm>
        </p:spPr>
        <p:txBody>
          <a:bodyPr>
            <a:noAutofit/>
          </a:bodyPr>
          <a:lstStyle/>
          <a:p>
            <a:pPr marR="34925" lvl="0"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6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</a:t>
            </a:r>
            <a:r>
              <a:rPr lang="ru-RU" sz="2600" b="1" u="sng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5.Упражнения без предметов.</a:t>
            </a:r>
            <a:br>
              <a:rPr lang="ru-RU" sz="2600" b="1" u="sng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И. п.: стоя на коленях, руки на полу. Согнуть руки, выпрямить.</a:t>
            </a:r>
            <a:endParaRPr lang="ru-RU" sz="26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R="34925" lvl="0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</a:t>
            </a:r>
            <a:r>
              <a:rPr lang="ru-RU" sz="2600" b="1" i="1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Любава</a:t>
            </a:r>
            <a:r>
              <a:rPr lang="ru-RU" sz="26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: 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Какие вы сильные ребята, Вы точно не подведёте Алёшу и победите </a:t>
            </a:r>
            <a:r>
              <a:rPr lang="ru-RU" sz="2600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Тугарина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 Направляйтесь к кузнецу, он поможет Вам сделать мечи. А за Ваши умения и силу, предлагаю немного размяться, как делают это настоящие богатыри, хотите?</a:t>
            </a:r>
          </a:p>
          <a:p>
            <a:pPr marR="34925" lvl="0"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600" b="1" u="sng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6.Физкультминутка «Богатыри».</a:t>
            </a:r>
            <a:br>
              <a:rPr lang="ru-RU" sz="2600" b="1" u="sng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Богатырь - вот он каков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: (Показывают силача)</a:t>
            </a:r>
            <a:b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Он силён, он здоров,</a:t>
            </a:r>
            <a:b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Он из лука стрелял,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(Имитируют движения)</a:t>
            </a:r>
            <a:b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Метко палицу бросал, на границе стоял,</a:t>
            </a:r>
            <a:b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Зорко - </a:t>
            </a:r>
            <a:r>
              <a:rPr lang="ru-RU" sz="2400" i="1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зорко</a:t>
            </a: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наблюдал,</a:t>
            </a:r>
            <a:b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Подрастём, мы и, смотри,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(Поднимаем руки высоко вверх)</a:t>
            </a:r>
            <a:b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Станем, как богатыри!</a:t>
            </a:r>
            <a:endParaRPr lang="ru-RU" sz="2600" i="1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R="34925" lvl="0">
              <a:lnSpc>
                <a:spcPct val="100000"/>
              </a:lnSpc>
              <a:spcAft>
                <a:spcPts val="800"/>
              </a:spcAft>
              <a:buNone/>
            </a:pPr>
            <a:endParaRPr lang="ru-RU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89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3307F33-9896-4A53-A739-A2377AF56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737" y="1417739"/>
            <a:ext cx="11182525" cy="4141365"/>
          </a:xfrm>
        </p:spPr>
        <p:txBody>
          <a:bodyPr>
            <a:normAutofit/>
          </a:bodyPr>
          <a:lstStyle/>
          <a:p>
            <a:pPr algn="ctr"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педагогический, коллективный, краткосрочный</a:t>
            </a:r>
          </a:p>
          <a:p>
            <a:pPr algn="ctr">
              <a:buFont typeface="Wingdings" panose="05000000000000000000" pitchFamily="2" charset="2"/>
              <a:buChar char="Ø"/>
            </a:pP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Wingdings" panose="05000000000000000000" pitchFamily="2" charset="2"/>
              <a:buChar char="Ø"/>
            </a:pP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реализации проекта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месяц</a:t>
            </a:r>
            <a:b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383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9818"/>
            <a:ext cx="9875520" cy="73152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927463"/>
            <a:ext cx="12191999" cy="5930538"/>
          </a:xfrm>
        </p:spPr>
        <p:txBody>
          <a:bodyPr>
            <a:noAutofit/>
          </a:bodyPr>
          <a:lstStyle/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</a:t>
            </a:r>
            <a:r>
              <a:rPr lang="ru-RU" sz="2400" b="1" i="1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Любава</a:t>
            </a: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: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До скорых встреч, удачи вам!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Ребята изучают карту, как им доехать </a:t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до кузнеца.</a:t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Аудиозапись «Конский топот».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</a:t>
            </a: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П: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Что это за свет впереди? </a:t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Кажется, это кузница!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endParaRPr lang="ru-RU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5" name="Picture 10" descr="https://im0-tub-ru.yandex.net/i?id=6fa03ca258fd765af663f8faac9c4600-l&amp;ref=rim&amp;n=13&amp;w=811&amp;h=75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17030" y="831901"/>
            <a:ext cx="6139542" cy="57383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6889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9818"/>
            <a:ext cx="9875520" cy="73152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849086"/>
            <a:ext cx="12191999" cy="6008915"/>
          </a:xfrm>
        </p:spPr>
        <p:txBody>
          <a:bodyPr>
            <a:noAutofit/>
          </a:bodyPr>
          <a:lstStyle/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6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Кузнец: 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Здравствуйте, ребята! Как я рад вас видеть! </a:t>
            </a:r>
            <a:br>
              <a:rPr lang="ru-RU" sz="26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6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Дети здороваются.</a:t>
            </a:r>
            <a:br>
              <a:rPr lang="ru-RU" sz="26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6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Кузнец: 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Знаю я, куда вы путь держите и кого одолеть хотите. Но не один я знаю, </a:t>
            </a:r>
            <a:r>
              <a:rPr lang="ru-RU" sz="2600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Тугарин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Змей разведал, что у Алёши появились помощники и что вы направляетесь ко мне за богатырскими мечами. Я бы с радостью вам помог, но </a:t>
            </a:r>
            <a:r>
              <a:rPr lang="ru-RU" sz="2600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Тугарин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призвал себе на помощь темное колдовство и заколдовал все молоты в моей кузнице. Забыли они, как правильно ковать мечи. Что же нам делать, ребята?</a:t>
            </a:r>
            <a:br>
              <a:rPr lang="ru-RU" sz="26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6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Ответы детей.</a:t>
            </a:r>
            <a:br>
              <a:rPr lang="ru-RU" sz="26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6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П: 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Ребята, а вы помните, как работать молотками?</a:t>
            </a:r>
            <a:br>
              <a:rPr lang="ru-RU" sz="26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6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Ответы детей.</a:t>
            </a:r>
            <a:br>
              <a:rPr lang="ru-RU" sz="26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6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П: 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Может быть мы сможем показать молоткам, как правильно стучать, и тогда они выкуют нам новые богатырские мечи?</a:t>
            </a:r>
            <a:br>
              <a:rPr lang="ru-RU" sz="26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6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Ответы детей.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endParaRPr lang="ru-RU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89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7365" y="3944980"/>
            <a:ext cx="2923904" cy="2612574"/>
          </a:xfrm>
          <a:prstGeom prst="rect">
            <a:avLst/>
          </a:prstGeom>
          <a:noFill/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9818"/>
            <a:ext cx="9875520" cy="73152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705395"/>
            <a:ext cx="12191999" cy="6152606"/>
          </a:xfrm>
        </p:spPr>
        <p:txBody>
          <a:bodyPr>
            <a:noAutofit/>
          </a:bodyPr>
          <a:lstStyle/>
          <a:p>
            <a:pPr marR="34925"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b="1" u="sng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7.Проводится упражнение с мячами для мышц плечевого пояса </a:t>
            </a:r>
            <a:br>
              <a:rPr lang="ru-RU" sz="2400" b="1" u="sng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(на каждом мяче изображен молоток). </a:t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И.п.: сидя, скрестив ноги, мяч в двух руках. Поднять мяч, сгибая руки, опустить за голову, снова поднять и опустить.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</a:t>
            </a: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Кузнец: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Смотрите, у вас получилось! Вы помогли каждому молотку вспомнить свою работу и расколдовали их! Спасибо вам большое! Вы по-настоящему сильные ребята! Как и обещал, каждому по богатырскому мечу!</a:t>
            </a:r>
          </a:p>
          <a:p>
            <a:pPr marR="34925"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Кузнец вручает каждому ребенку фигурку меча.</a:t>
            </a:r>
          </a:p>
          <a:p>
            <a:pPr marR="34925" algn="ctr">
              <a:lnSpc>
                <a:spcPct val="100000"/>
              </a:lnSpc>
              <a:spcAft>
                <a:spcPts val="800"/>
              </a:spcAft>
              <a:buNone/>
            </a:pPr>
            <a:endParaRPr lang="ru-RU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</p:txBody>
      </p:sp>
      <p:pic>
        <p:nvPicPr>
          <p:cNvPr id="6" name="Рисунок 5" descr="https://vignette.wikia.nocookie.net/dragonball/images/7/74/Z_sword_by_kongo217-d63ivz8.jpg/revision/latest?cb=20150621144559&amp;path-prefix=lt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3051" y="4164648"/>
            <a:ext cx="3200400" cy="22230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889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9818"/>
            <a:ext cx="9875520" cy="73152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705395"/>
            <a:ext cx="12191999" cy="6152606"/>
          </a:xfrm>
        </p:spPr>
        <p:txBody>
          <a:bodyPr>
            <a:noAutofit/>
          </a:bodyPr>
          <a:lstStyle/>
          <a:p>
            <a:pPr marR="34925"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Дети благодарят кузнеца. Аудиозапись «Конский топот».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</a:t>
            </a: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П: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Так, ребята, где же мы с вами очутились?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Дети изучают </a:t>
            </a:r>
            <a:b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карту.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П: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 верно, </a:t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мы уже под </a:t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Великим Ростовом.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endParaRPr lang="ru-RU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5" name="Picture 2" descr="https://vignette.wikia.nocookie.net/trybogatiry/images/a/a9/%D0%A0%D0%BE%D1%81%D1%82%D0%BE%D0%B2.png/revision/latest?cb=20191110125624&amp;path-prefix=r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49779" y="1815737"/>
            <a:ext cx="8780668" cy="47287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6889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9818"/>
            <a:ext cx="9875520" cy="73152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705395"/>
            <a:ext cx="12191999" cy="6152606"/>
          </a:xfrm>
        </p:spPr>
        <p:txBody>
          <a:bodyPr>
            <a:noAutofit/>
          </a:bodyPr>
          <a:lstStyle/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Алёша Попович: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Здравствуйте, мои юные богатыри! </a:t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Дети приветствуют Алёшу Поповича.</a:t>
            </a:r>
            <a:b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Алёша Попович: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Я знаю, что на пути у вас было много препятствий. А раз вы с ними справились, значит, вы по-настоящему смелые и сильные ребята! Слышите? Что это?</a:t>
            </a:r>
          </a:p>
          <a:p>
            <a:pPr marR="34925"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Аудиозапись «Шум ветра».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</a:t>
            </a: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Ответы детей.</a:t>
            </a:r>
            <a:b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Алёша Попович: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Вы правы, это ветер предупреждает нас, что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Тугарин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Змей близко. Смотрите, вот и он! Но что это перед ним? Я, кажется, догадался. Вы же уже знаете, что он призвал себе на помощь колдовство? Он забрал силу земли русской и спрятал ее в этом заколдованном канате. Ребята, как же нам его победить?</a:t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Ответы детей. </a:t>
            </a:r>
            <a:b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Алёша Попович: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Да, вы всё правильно говорите, нужно вернуть силушку Руси! Тогда мы его и одолеем! Вот здесь наша богатырская сила нам и пригодится! </a:t>
            </a:r>
          </a:p>
          <a:p>
            <a:pPr marR="34925"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b="1" u="sng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8.Перетягивание каната.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endParaRPr lang="ru-RU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endParaRPr lang="ru-RU" sz="2400" b="1" i="1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endParaRPr lang="ru-RU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89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9818"/>
            <a:ext cx="9875520" cy="73152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Заключительная часть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862149"/>
            <a:ext cx="12191999" cy="5995852"/>
          </a:xfrm>
        </p:spPr>
        <p:txBody>
          <a:bodyPr>
            <a:noAutofit/>
          </a:bodyPr>
          <a:lstStyle/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6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Алёша Попович: 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Ребята, поздравляю! Мы победили это колдовство и одолели </a:t>
            </a:r>
            <a:r>
              <a:rPr lang="ru-RU" sz="2600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Тугарина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Змея! Думаю, больше он на нашей земле русской не появится! </a:t>
            </a:r>
            <a:br>
              <a:rPr lang="ru-RU" sz="26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6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П: 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Вы большие молодцы! А теперь давайте попрощаемся с Алёшей и вернёмся обратно в детский сад. Вспомните, на чем мы сюда приехали? Занимайте свои места и в путь! </a:t>
            </a:r>
          </a:p>
          <a:p>
            <a:pPr marR="34925"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Звучит весёлая мелодия.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6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П: 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Вот мы и вернулись. Посмотрите, дети! Алёша Попович прислал нам письмо:</a:t>
            </a:r>
          </a:p>
          <a:p>
            <a:pPr marR="34925"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6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«Дорогие ребята! Большое спасибо Вам за то, что Вы помогли мне одолеть </a:t>
            </a:r>
            <a:r>
              <a:rPr lang="ru-RU" sz="2600" i="1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Тугарина</a:t>
            </a:r>
            <a:r>
              <a:rPr lang="ru-RU" sz="26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! Я был уверен, что у Вас получится пройти весь этот сложный путь!</a:t>
            </a:r>
            <a:br>
              <a:rPr lang="ru-RU" sz="26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6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За оказанную помощь я  хочу Вам вручить грамоты, которые посвящают Вас в настоящих богатырей!»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endParaRPr lang="ru-RU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endParaRPr lang="ru-RU" sz="2400" b="1" i="1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endParaRPr lang="ru-RU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89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9818"/>
            <a:ext cx="9875520" cy="73152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705395"/>
            <a:ext cx="6048103" cy="6152606"/>
          </a:xfrm>
        </p:spPr>
        <p:txBody>
          <a:bodyPr>
            <a:noAutofit/>
          </a:bodyPr>
          <a:lstStyle/>
          <a:p>
            <a:pPr marR="34925"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Пример грамоты: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endParaRPr lang="ru-RU" sz="2400" b="1" i="1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endParaRPr lang="ru-RU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557" y="1188720"/>
            <a:ext cx="3757386" cy="521208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Содержимое 3"/>
          <p:cNvSpPr txBox="1">
            <a:spLocks/>
          </p:cNvSpPr>
          <p:nvPr/>
        </p:nvSpPr>
        <p:spPr>
          <a:xfrm>
            <a:off x="6008914" y="953589"/>
            <a:ext cx="5691052" cy="60829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Calibri"/>
                <a:cs typeface="Times New Roman" pitchFamily="18" charset="0"/>
              </a:rPr>
              <a:t>   </a:t>
            </a:r>
            <a:r>
              <a:rPr lang="ru-RU" sz="2600" b="1" i="1" dirty="0">
                <a:latin typeface="Times New Roman" pitchFamily="18" charset="0"/>
                <a:cs typeface="Times New Roman" pitchFamily="18" charset="0"/>
              </a:rPr>
              <a:t>Рефлексия: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- Ребята, я получила огромное удовольствие от нашего приключения. А вам понравилось?</a:t>
            </a:r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- Продолжите, пожалуйста, мое предложение.</a:t>
            </a:r>
          </a:p>
          <a:p>
            <a:pPr>
              <a:buFont typeface="Arial" pitchFamily="34" charset="0"/>
              <a:buChar char="•"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Сегодня мне понравилось….</a:t>
            </a:r>
          </a:p>
          <a:p>
            <a:pPr>
              <a:buFont typeface="Arial" pitchFamily="34" charset="0"/>
              <a:buChar char="•"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Мне было интересно …</a:t>
            </a:r>
          </a:p>
          <a:p>
            <a:pPr>
              <a:buFont typeface="Arial" pitchFamily="34" charset="0"/>
              <a:buChar char="•"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У меня получилось…</a:t>
            </a:r>
          </a:p>
          <a:p>
            <a:pPr>
              <a:buFont typeface="Arial" pitchFamily="34" charset="0"/>
              <a:buChar char="•"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Мне было трудно выполнять…</a:t>
            </a:r>
          </a:p>
          <a:p>
            <a:pPr>
              <a:buFont typeface="Arial" pitchFamily="34" charset="0"/>
              <a:buChar char="•"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Мне захотелось…..</a:t>
            </a:r>
          </a:p>
          <a:p>
            <a:pPr marL="228600" marR="34925" lvl="0" indent="-182880" algn="ctr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8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tabLst/>
              <a:defRPr/>
            </a:pP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228600" marR="34925" lvl="0" indent="-18288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8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tabLst/>
              <a:defRPr/>
            </a:pPr>
            <a:endParaRPr kumimoji="0" lang="ru-RU" sz="24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228600" marR="34925" lvl="0" indent="-18288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8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89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0225CD-C191-48D0-9319-2202E29D3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-156753"/>
            <a:ext cx="9875520" cy="1528354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B7F275-D385-4649-BF2B-6761CBCD19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8195" y="836023"/>
            <a:ext cx="11678194" cy="5865224"/>
          </a:xfrm>
        </p:spPr>
        <p:txBody>
          <a:bodyPr>
            <a:normAutofit lnSpcReduction="10000"/>
          </a:bodyPr>
          <a:lstStyle/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Дошкольные годы в жизни ребенка характеризуются интенсивным развитием всех органов и систем. Ребенок рождается с определенными унаследованными биологическими свойствами, в том числе и типологическими особенностями основных нервных процессов (сила, уравновешенность и подвижность).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Мышечная сила 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одно из важнейших физических качеств, которое представляет собой способность человека преодолевать внешнее сопротивление или противодействовать ему посредством мышечных напряжений.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Без достаточной силы невозможно овладение спортивной техникой, так как уровень ее развития в значительной мере определяет быстроту, выносливость и ловкость. С помощью специальных силовых упражнений можно совершенствовать способность мышц к максимальному сокращению в различных условиях.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Именно в детском возрасте формируются жизненно важные базовые, локомоторные навыки и умения, создается фундамент двигательного опыта, осваивается азбука движения, из элементов которой впоследствии формируется вся двигательная деятельность человека.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Двигательная активность детей и силовая подготовленность является важным аспектом в развитии гармонично развитого ребенка.</a:t>
            </a:r>
          </a:p>
        </p:txBody>
      </p:sp>
    </p:spTree>
    <p:extLst>
      <p:ext uri="{BB962C8B-B14F-4D97-AF65-F5344CB8AC3E}">
        <p14:creationId xmlns:p14="http://schemas.microsoft.com/office/powerpoint/2010/main" val="2495218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2DB5C5D5-56CB-4B3F-9757-266B9E6CA1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9564" y="2367792"/>
            <a:ext cx="9872871" cy="4038600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295006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261257"/>
            <a:ext cx="9875520" cy="862149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Ключевые понятия, определения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0264" y="1175657"/>
            <a:ext cx="11377748" cy="5394960"/>
          </a:xfrm>
        </p:spPr>
        <p:txBody>
          <a:bodyPr>
            <a:noAutofit/>
          </a:bodyPr>
          <a:lstStyle/>
          <a:p>
            <a:r>
              <a:rPr lang="ru-RU" sz="3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Квест-игра</a:t>
            </a:r>
            <a:r>
              <a:rPr lang="ru-RU" sz="3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командная игра, где для прохождения по сюжету необходимо решать различные загадки и выполнять задания.</a:t>
            </a:r>
            <a:endParaRPr lang="ru-RU" sz="3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Двигательный опыт </a:t>
            </a:r>
            <a:r>
              <a:rPr lang="ru-RU" sz="3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объем освоенных человеком двигательных действий и способов их использования. Чем большим количеством этих действий и способов владеет человек, тем разностороннее его двигательный опыт.</a:t>
            </a:r>
          </a:p>
          <a:p>
            <a:r>
              <a:rPr lang="ru-RU" sz="3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Сила </a:t>
            </a:r>
            <a:r>
              <a:rPr lang="ru-RU" sz="3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это способность человека преодолевать внешнее сопротивление или противостоять ему за счет мышечных усилий (напряжений).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E38FA3-160D-4C9D-842B-B9B50A3FF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357931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88C8A4-4A0C-4CB7-91E7-37E616462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8240" y="2495006"/>
            <a:ext cx="9872871" cy="4263724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Низкий уровень сформированности двигательного опыта у детей среднего дошкольного возраста.</a:t>
            </a:r>
          </a:p>
        </p:txBody>
      </p:sp>
    </p:spTree>
    <p:extLst>
      <p:ext uri="{BB962C8B-B14F-4D97-AF65-F5344CB8AC3E}">
        <p14:creationId xmlns:p14="http://schemas.microsoft.com/office/powerpoint/2010/main" val="2877145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0F9C52-5528-4BC2-8FFE-B8E83346C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39" y="182880"/>
            <a:ext cx="9875520" cy="770709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4E7E3E-0DA1-4637-A32F-BC616F22D4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817" y="966650"/>
            <a:ext cx="11861073" cy="5643155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силы –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 психофизическое качество необходимо для преодоления внешнего сопротивления или противодействия ему путем мышечных усилий. 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силы обеспечивает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только преодоление внешнего сопротивления, но и придает ускорение массе тела и различным применяемым снарядам (что наблюдается, например, при передачах мяча).</a:t>
            </a:r>
          </a:p>
          <a:p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развития силы зависит в значительной степени развитие других психофизических качеств — быстроты, ловкости, выносливости, гибкости.</a:t>
            </a:r>
          </a:p>
          <a:p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воспитании ребенка дошкольного возраста 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учитываются возрастные особенности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его организма: незавершенность развития нервной системы, преобладание тонуса мышц-сгибателей, слабость мышц.</a:t>
            </a:r>
          </a:p>
          <a:p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Именно поэтому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общеразвивающие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упражнения, укрепляющие основные мышечные группы и позвоночник, направлены на постепенное развитие силы.</a:t>
            </a:r>
          </a:p>
        </p:txBody>
      </p:sp>
    </p:spTree>
    <p:extLst>
      <p:ext uri="{BB962C8B-B14F-4D97-AF65-F5344CB8AC3E}">
        <p14:creationId xmlns:p14="http://schemas.microsoft.com/office/powerpoint/2010/main" val="3613961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A37680-91DF-4FDD-AAB5-123B315D5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282430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216755-1A67-4552-9B3B-2240FBFFC6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8240" y="2440477"/>
            <a:ext cx="9872871" cy="4336428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двигательного опыта у детей среднего дошкольного возраста.</a:t>
            </a:r>
          </a:p>
        </p:txBody>
      </p:sp>
    </p:spTree>
    <p:extLst>
      <p:ext uri="{BB962C8B-B14F-4D97-AF65-F5344CB8AC3E}">
        <p14:creationId xmlns:p14="http://schemas.microsoft.com/office/powerpoint/2010/main" val="3214050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A04F94-5C6E-41AF-B73B-AAA32B095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190151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D397EA5-73B8-46BB-A94D-9C6E445D95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208" y="1006679"/>
            <a:ext cx="11655104" cy="5450047"/>
          </a:xfrm>
        </p:spPr>
        <p:txBody>
          <a:bodyPr>
            <a:normAutofit/>
          </a:bodyPr>
          <a:lstStyle/>
          <a:p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2920" indent="-457200">
              <a:buFont typeface="+mj-lt"/>
              <a:buAutoNum type="arabicPeriod"/>
            </a:pP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предметно-развивающую среду в дошкольном учреждении;</a:t>
            </a:r>
          </a:p>
          <a:p>
            <a:pPr marL="502920" indent="-457200">
              <a:buFont typeface="+mj-lt"/>
              <a:buAutoNum type="arabicPeriod"/>
            </a:pP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особенности формирования двигательного опыта у детей среднего дошкольного возраста;</a:t>
            </a:r>
          </a:p>
          <a:p>
            <a:pPr marL="502920" indent="-457200">
              <a:buFont typeface="+mj-lt"/>
              <a:buAutoNum type="arabicPeriod"/>
            </a:pP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развитию двигательного опыта детей среднего дошкольного возраста, через использование 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квест-игры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0407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B164E3-0542-49F7-8B26-592F5D880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382" y="0"/>
            <a:ext cx="9588137" cy="1356360"/>
          </a:xfrm>
        </p:spPr>
        <p:txBody>
          <a:bodyPr>
            <a:normAutofit/>
          </a:bodyPr>
          <a:lstStyle/>
          <a:p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Использованные ресурсы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60C2956-74FF-4DFB-BA72-166466E84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785" y="627016"/>
            <a:ext cx="11742430" cy="6163873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Пензулаева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Л.И. «Настольная книга учителя физической культуры». – М.: Физкультура и спорт, 2000г.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Рунова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М.А. «Двигательная активность ребёнка в детском саду».: Пособие для педагогов дошкольных учреждений, преподавателей и студентов педвузов и колледжей. – М.: Мозаика – Синтез, 2003г.</a:t>
            </a:r>
          </a:p>
          <a:p>
            <a:r>
              <a:rPr lang="ru-RU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Степаненкова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Э.Я. «Методика физического воспитания». – М.: Изд. дом «Воспитание дошкольника». 2005г.</a:t>
            </a:r>
          </a:p>
          <a:p>
            <a:r>
              <a:rPr lang="ru-RU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Степаненкова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Э.Я. «Физическое воспитание в детском саду». – М.:    Мозаика - Синтез, 2005г.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Фомин Н.А., Фомин В.Е. «Возрастные основы физического воспитания». – М.: Физиология  и спорт. 2008г.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Лагутин А.Б. Помоги ребёнку стать сильным и ловким/ А.Б. Лагутин, А.П. Матвеев. – М.,1994</a:t>
            </a:r>
            <a:b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10. Мухина В.С. Детская психология. Учебник для студентов </a:t>
            </a:r>
            <a:r>
              <a:rPr lang="ru-RU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институтов/В.С. Мухина. – М.: Просвещение, 1985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Оптимальная двигательная активность: Учебно-методическое пособие для вузов. Составители: Рубцова И.В., </a:t>
            </a:r>
            <a:r>
              <a:rPr lang="ru-RU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Кубышкина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Т.В., </a:t>
            </a:r>
            <a:r>
              <a:rPr lang="ru-RU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Алаторцева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Е.А., </a:t>
            </a:r>
            <a:r>
              <a:rPr lang="ru-RU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Готовцева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Я.В. ВОРОНЕЖ, 2007г. 23 с.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Основная образовательная программа дошкольного образования «Вдохновение» / под ред. В. К. </a:t>
            </a:r>
            <a:r>
              <a:rPr lang="ru-RU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Загвоздкина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И. Е. Федосовой. — М. : Издательство «Национальное образование», 2019. — 334 с. — (Серия «Вдохновение»). Рецензия № 210/07 от 21.06.2019 г. от ФГБНУ «ИИДСВ РАО». Решение ученого совета ФГБНУ «ИИДСВ РАО», Протокол № 4 от 28 мая 2019 г.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«От рождения до школы». Примерная общеобразовательная программа дошкольного образования / под ред. Н. Е. </a:t>
            </a:r>
            <a:r>
              <a:rPr lang="ru-RU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Вераксы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Т. С. Комаровой, М. А. Васильевой. — М.: МОЗАИКА-СИНТЕЗ, 2014. — с..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Федеральный государственный образовательный стандарт дошкольного образования(Приказ № 1155 от 17 октября 2013 год).</a:t>
            </a:r>
            <a:b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007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Базис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Базис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63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446C221D-F63F-4DD8-B509-CFE168687BF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Базис</Template>
  <TotalTime>357</TotalTime>
  <Words>3165</Words>
  <Application>Microsoft Office PowerPoint</Application>
  <PresentationFormat>Широкоэкранный</PresentationFormat>
  <Paragraphs>173</Paragraphs>
  <Slides>38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4" baseType="lpstr">
      <vt:lpstr>Arial</vt:lpstr>
      <vt:lpstr>Calibri</vt:lpstr>
      <vt:lpstr>Corbel</vt:lpstr>
      <vt:lpstr>Times New Roman</vt:lpstr>
      <vt:lpstr>Wingdings</vt:lpstr>
      <vt:lpstr>Базис</vt:lpstr>
      <vt:lpstr>«богатырская сила»</vt:lpstr>
      <vt:lpstr>Содержание проекта:</vt:lpstr>
      <vt:lpstr>Презентация PowerPoint</vt:lpstr>
      <vt:lpstr>Ключевые понятия, определения</vt:lpstr>
      <vt:lpstr>Проблема</vt:lpstr>
      <vt:lpstr>Актуальность проекта</vt:lpstr>
      <vt:lpstr>Цель проекта</vt:lpstr>
      <vt:lpstr>Задачи проекта</vt:lpstr>
      <vt:lpstr>Использованные ресурсы</vt:lpstr>
      <vt:lpstr>Ожидаемый результат проекта</vt:lpstr>
      <vt:lpstr>Продукт проектной деятельности</vt:lpstr>
      <vt:lpstr>Этапы проекта:</vt:lpstr>
      <vt:lpstr>Этап II (основной)</vt:lpstr>
      <vt:lpstr>Этап III (заключительный)</vt:lpstr>
      <vt:lpstr>Квест-игра «Богатырская сила»</vt:lpstr>
      <vt:lpstr>Квест-игра «Богатырская сила»</vt:lpstr>
      <vt:lpstr>Вводная часть</vt:lpstr>
      <vt:lpstr>Вводная часть</vt:lpstr>
      <vt:lpstr>Презентация PowerPoint</vt:lpstr>
      <vt:lpstr>Вводная часть</vt:lpstr>
      <vt:lpstr>Презентация PowerPoint</vt:lpstr>
      <vt:lpstr>Вводная часть</vt:lpstr>
      <vt:lpstr>Основная часть</vt:lpstr>
      <vt:lpstr>Основная часть</vt:lpstr>
      <vt:lpstr>Основная часть</vt:lpstr>
      <vt:lpstr>Основная часть</vt:lpstr>
      <vt:lpstr>Основная часть</vt:lpstr>
      <vt:lpstr>Основная часть</vt:lpstr>
      <vt:lpstr>Основная часть</vt:lpstr>
      <vt:lpstr>Основная часть</vt:lpstr>
      <vt:lpstr>Основная часть</vt:lpstr>
      <vt:lpstr>Основная часть</vt:lpstr>
      <vt:lpstr>Основная часть</vt:lpstr>
      <vt:lpstr>Основная часть</vt:lpstr>
      <vt:lpstr>Заключительная часть</vt:lpstr>
      <vt:lpstr>Основная часть</vt:lpstr>
      <vt:lpstr>Заключение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«По страницам сказок К.И.Чуковского»</dc:title>
  <dc:creator>Валерий Анатольевич Инюткин</dc:creator>
  <cp:lastModifiedBy>Васильева Анастасия Александровна</cp:lastModifiedBy>
  <cp:revision>76</cp:revision>
  <dcterms:created xsi:type="dcterms:W3CDTF">2020-05-14T15:20:11Z</dcterms:created>
  <dcterms:modified xsi:type="dcterms:W3CDTF">2022-08-23T13:39:32Z</dcterms:modified>
</cp:coreProperties>
</file>