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73" r:id="rId4"/>
    <p:sldId id="274" r:id="rId5"/>
    <p:sldId id="278" r:id="rId6"/>
    <p:sldId id="279" r:id="rId7"/>
    <p:sldId id="280" r:id="rId8"/>
    <p:sldId id="282" r:id="rId9"/>
    <p:sldId id="284" r:id="rId10"/>
    <p:sldId id="300" r:id="rId11"/>
    <p:sldId id="285" r:id="rId12"/>
    <p:sldId id="287" r:id="rId13"/>
    <p:sldId id="288" r:id="rId14"/>
    <p:sldId id="290" r:id="rId15"/>
    <p:sldId id="291" r:id="rId16"/>
    <p:sldId id="292" r:id="rId17"/>
    <p:sldId id="293" r:id="rId18"/>
    <p:sldId id="294" r:id="rId19"/>
    <p:sldId id="295" r:id="rId20"/>
    <p:sldId id="296" r:id="rId21"/>
    <p:sldId id="298" r:id="rId22"/>
    <p:sldId id="299" r:id="rId23"/>
    <p:sldId id="283" r:id="rId24"/>
    <p:sldId id="272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947" autoAdjust="0"/>
    <p:restoredTop sz="94660"/>
  </p:normalViewPr>
  <p:slideViewPr>
    <p:cSldViewPr snapToGrid="0">
      <p:cViewPr varScale="1">
        <p:scale>
          <a:sx n="72" d="100"/>
          <a:sy n="72" d="100"/>
        </p:scale>
        <p:origin x="906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kumimoji="0" lang="en-US" sz="7200" b="1" i="0" u="none" strike="noStrike" kern="1200" cap="all" spc="0" normalizeH="0" baseline="0" dirty="0">
                <a:ln w="15875">
                  <a:solidFill>
                    <a:sysClr val="window" lastClr="FFFFFF"/>
                  </a:solidFill>
                </a:ln>
                <a:solidFill>
                  <a:srgbClr val="DF5327"/>
                </a:solidFill>
                <a:effectLst>
                  <a:outerShdw dist="38100" dir="2700000" algn="tl" rotWithShape="0">
                    <a:srgbClr val="DF5327"/>
                  </a:outerShdw>
                </a:effectLst>
                <a:uLnTx/>
                <a:uFillTx/>
                <a:latin typeface="+mj-lt"/>
                <a:ea typeface="+mn-ea"/>
                <a:cs typeface="+mn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0A9F6FEC-4D8D-4DA1-8B57-6B89C9DB118B}" type="datetimeFigureOut">
              <a:rPr lang="ru-RU" smtClean="0"/>
              <a:pPr/>
              <a:t>24.08.2022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CA08A66B-3B7B-4088-9169-86F8A09B620B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7657881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F6FEC-4D8D-4DA1-8B57-6B89C9DB118B}" type="datetimeFigureOut">
              <a:rPr lang="ru-RU" smtClean="0"/>
              <a:pPr/>
              <a:t>24.08.2022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8A66B-3B7B-4088-9169-86F8A09B62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3078526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F6FEC-4D8D-4DA1-8B57-6B89C9DB118B}" type="datetimeFigureOut">
              <a:rPr lang="ru-RU" smtClean="0"/>
              <a:pPr/>
              <a:t>24.08.2022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8A66B-3B7B-4088-9169-86F8A09B62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3557075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F6FEC-4D8D-4DA1-8B57-6B89C9DB118B}" type="datetimeFigureOut">
              <a:rPr lang="ru-RU" smtClean="0"/>
              <a:pPr/>
              <a:t>24.08.2022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8A66B-3B7B-4088-9169-86F8A09B62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7603939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marL="0" algn="ctr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kumimoji="0" lang="en-US" sz="7200" b="1" i="0" u="none" strike="noStrike" kern="1200" cap="all" spc="0" normalizeH="0" baseline="0" dirty="0">
                <a:ln w="15875">
                  <a:solidFill>
                    <a:sysClr val="window" lastClr="FFFFFF"/>
                  </a:solidFill>
                </a:ln>
                <a:solidFill>
                  <a:srgbClr val="DF5327"/>
                </a:solidFill>
                <a:effectLst>
                  <a:outerShdw dist="38100" dir="2700000" algn="tl" rotWithShape="0">
                    <a:srgbClr val="DF5327"/>
                  </a:outerShdw>
                </a:effectLst>
                <a:uLnTx/>
                <a:uFillTx/>
                <a:latin typeface="Corbel" pitchFamily="34" charset="0"/>
                <a:ea typeface="+mn-ea"/>
                <a:cs typeface="+mn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F6FEC-4D8D-4DA1-8B57-6B89C9DB118B}" type="datetimeFigureOut">
              <a:rPr lang="ru-RU" smtClean="0"/>
              <a:pPr/>
              <a:t>24.08.2022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8A66B-3B7B-4088-9169-86F8A09B620B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2473109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F6FEC-4D8D-4DA1-8B57-6B89C9DB118B}" type="datetimeFigureOut">
              <a:rPr lang="ru-RU" smtClean="0"/>
              <a:pPr/>
              <a:t>24.08.2022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8A66B-3B7B-4088-9169-86F8A09B62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0147666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F6FEC-4D8D-4DA1-8B57-6B89C9DB118B}" type="datetimeFigureOut">
              <a:rPr lang="ru-RU" smtClean="0"/>
              <a:pPr/>
              <a:t>24.08.2022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8A66B-3B7B-4088-9169-86F8A09B62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2002791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F6FEC-4D8D-4DA1-8B57-6B89C9DB118B}" type="datetimeFigureOut">
              <a:rPr lang="ru-RU" smtClean="0"/>
              <a:pPr/>
              <a:t>24.08.2022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8A66B-3B7B-4088-9169-86F8A09B62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1684402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F6FEC-4D8D-4DA1-8B57-6B89C9DB118B}" type="datetimeFigureOut">
              <a:rPr lang="ru-RU" smtClean="0"/>
              <a:pPr/>
              <a:t>24.08.2022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8A66B-3B7B-4088-9169-86F8A09B62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8293822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F6FEC-4D8D-4DA1-8B57-6B89C9DB118B}" type="datetimeFigureOut">
              <a:rPr lang="ru-RU" smtClean="0"/>
              <a:pPr/>
              <a:t>24.08.2022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8A66B-3B7B-4088-9169-86F8A09B62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8436194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F6FEC-4D8D-4DA1-8B57-6B89C9DB118B}" type="datetimeFigureOut">
              <a:rPr lang="ru-RU" smtClean="0"/>
              <a:pPr/>
              <a:t>24.08.2022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8A66B-3B7B-4088-9169-86F8A09B62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355828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0A9F6FEC-4D8D-4DA1-8B57-6B89C9DB118B}" type="datetimeFigureOut">
              <a:rPr lang="ru-RU" smtClean="0"/>
              <a:pPr/>
              <a:t>24.08.2022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CA08A66B-3B7B-4088-9169-86F8A09B62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1168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ransition spd="med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Owner\Desktop\study\&#1061;&#1059;&#1044;&#1054;&#1046;&#1045;&#1057;&#1058;&#1042;&#1045;&#1053;&#1053;&#1054;-&#1069;&#1057;&#1058;&#1045;&#1058;&#1048;&#1063;&#1045;&#1057;&#1050;&#1054;&#1045;%20&#1056;&#1040;&#1047;&#1042;&#1048;&#1058;&#1048;&#1045;\&#1040;&#1091;&#1076;&#1080;&#1086;&#1092;&#1088;&#1072;&#1075;&#1084;&#1077;&#1085;&#1090;%20&#1042;&#1054;&#1051;&#1064;&#1045;&#1041;&#1053;&#1040;&#1071;%20&#1050;&#1048;&#1057;&#1058;&#1054;&#1063;&#1050;&#1040;.mp3" TargetMode="Externa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Owner\Desktop\study\&#1061;&#1059;&#1044;&#1054;&#1046;&#1045;&#1057;&#1058;&#1042;&#1045;&#1053;&#1053;&#1054;-&#1069;&#1057;&#1058;&#1045;&#1058;&#1048;&#1063;&#1045;&#1057;&#1050;&#1054;&#1045;%20&#1056;&#1040;&#1047;&#1042;&#1048;&#1058;&#1048;&#1045;\&#1040;&#1091;&#1076;&#1080;&#1086;&#1092;&#1088;&#1072;&#1075;&#1084;&#1077;&#1085;&#1090;%20&#1042;&#1054;&#1051;&#1064;&#1045;&#1041;&#1053;&#1040;&#1071;%20&#1050;&#1048;&#1057;&#1058;&#1054;&#1063;&#1050;&#1040;.mp3" TargetMode="Externa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Owner\Desktop\study\&#1061;&#1059;&#1044;&#1054;&#1046;&#1045;&#1057;&#1058;&#1042;&#1045;&#1053;&#1053;&#1054;-&#1069;&#1057;&#1058;&#1045;&#1058;&#1048;&#1063;&#1045;&#1057;&#1050;&#1054;&#1045;%20&#1056;&#1040;&#1047;&#1042;&#1048;&#1058;&#1048;&#1045;\&#1040;&#1091;&#1076;&#1080;&#1086;&#1092;&#1088;&#1072;&#1075;&#1084;&#1077;&#1085;&#1090;%20&#1042;&#1054;&#1051;&#1064;&#1045;&#1041;&#1053;&#1040;&#1071;%20&#1050;&#1048;&#1057;&#1058;&#1054;&#1063;&#1050;&#1040;.mp3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Owner\Desktop\study\&#1061;&#1059;&#1044;&#1054;&#1046;&#1045;&#1057;&#1058;&#1042;&#1045;&#1053;&#1053;&#1054;-&#1069;&#1057;&#1058;&#1045;&#1058;&#1048;&#1063;&#1045;&#1057;&#1050;&#1054;&#1045;%20&#1056;&#1040;&#1047;&#1042;&#1048;&#1058;&#1048;&#1045;\&#1040;&#1091;&#1076;&#1080;&#1086;&#1092;&#1088;&#1072;&#1075;&#1084;&#1077;&#1085;&#1090;%20&#1042;&#1054;&#1051;&#1064;&#1045;&#1041;&#1053;&#1040;&#1071;%20&#1050;&#1048;&#1057;&#1058;&#1054;&#1063;&#1050;&#1040;.mp3" TargetMode="External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Owner\Desktop\study\&#1061;&#1059;&#1044;&#1054;&#1046;&#1045;&#1057;&#1058;&#1042;&#1045;&#1053;&#1053;&#1054;-&#1069;&#1057;&#1058;&#1045;&#1058;&#1048;&#1063;&#1045;&#1057;&#1050;&#1054;&#1045;%20&#1056;&#1040;&#1047;&#1042;&#1048;&#1058;&#1048;&#1045;\&#1040;&#1091;&#1076;&#1080;&#1086;&#1092;&#1088;&#1072;&#1075;&#1084;&#1077;&#1085;&#1090;%20&#1042;&#1054;&#1051;&#1064;&#1045;&#1041;&#1053;&#1040;&#1071;%20&#1050;&#1048;&#1057;&#1058;&#1054;&#1063;&#1050;&#1040;.mp3" TargetMode="External"/><Relationship Id="rId4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Owner\Desktop\study\&#1061;&#1059;&#1044;&#1054;&#1046;&#1045;&#1057;&#1058;&#1042;&#1045;&#1053;&#1053;&#1054;-&#1069;&#1057;&#1058;&#1045;&#1058;&#1048;&#1063;&#1045;&#1057;&#1050;&#1054;&#1045;%20&#1056;&#1040;&#1047;&#1042;&#1048;&#1058;&#1048;&#1045;\&#1040;&#1091;&#1076;&#1080;&#1086;&#1092;&#1088;&#1072;&#1075;&#1084;&#1077;&#1085;&#1090;%20&#1042;&#1054;&#1051;&#1064;&#1045;&#1041;&#1053;&#1040;&#1071;%20&#1050;&#1048;&#1057;&#1058;&#1054;&#1063;&#1050;&#1040;.mp3" TargetMode="Externa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943B09-0F1B-4748-8740-EE9AC578E3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360" y="857208"/>
            <a:ext cx="12038200" cy="2926080"/>
          </a:xfrm>
        </p:spPr>
        <p:txBody>
          <a:bodyPr>
            <a:normAutofit/>
          </a:bodyPr>
          <a:lstStyle/>
          <a:p>
            <a:r>
              <a:rPr lang="ru-RU" sz="44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Квест-игра</a:t>
            </a:r>
            <a:br>
              <a:rPr lang="ru-RU" sz="4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«волшебное королевство красок»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EFD4A51-C577-4ECC-8E41-40827D3AB0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09529" y="3869634"/>
            <a:ext cx="10026669" cy="2354997"/>
          </a:xfrm>
        </p:spPr>
        <p:txBody>
          <a:bodyPr>
            <a:normAutofit/>
          </a:bodyPr>
          <a:lstStyle/>
          <a:p>
            <a:pPr marL="292100" indent="-292100" algn="r">
              <a:buClr>
                <a:schemeClr val="accent1"/>
              </a:buClr>
              <a:buSzPct val="70000"/>
              <a:defRPr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Выполнил:</a:t>
            </a:r>
          </a:p>
          <a:p>
            <a:pPr marL="292100" indent="-292100" algn="r">
              <a:buClr>
                <a:schemeClr val="accent1"/>
              </a:buClr>
              <a:buSzPct val="70000"/>
              <a:defRPr/>
            </a:pPr>
            <a:r>
              <a:rPr lang="ru-RU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Инюткина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М.В.</a:t>
            </a:r>
          </a:p>
        </p:txBody>
      </p:sp>
    </p:spTree>
    <p:extLst>
      <p:ext uri="{BB962C8B-B14F-4D97-AF65-F5344CB8AC3E}">
        <p14:creationId xmlns:p14="http://schemas.microsoft.com/office/powerpoint/2010/main" val="922343233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118F35A-8F35-4094-B903-FC7D63C966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84086"/>
            <a:ext cx="11904955" cy="6573914"/>
          </a:xfrm>
        </p:spPr>
        <p:txBody>
          <a:bodyPr>
            <a:noAutofit/>
          </a:bodyPr>
          <a:lstStyle/>
          <a:p>
            <a:pPr indent="360680">
              <a:spcAft>
                <a:spcPts val="0"/>
              </a:spcAft>
            </a:pP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П: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Какой художественный материал использует художник, когда занимается живописью?  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60680">
              <a:spcAft>
                <a:spcPts val="0"/>
              </a:spcAft>
            </a:pP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Ответы детей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(гуашь, акварель).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60680">
              <a:spcAft>
                <a:spcPts val="0"/>
              </a:spcAft>
            </a:pP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П: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Какие художественные материалы помогают художнику-графику? 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60680">
              <a:spcAft>
                <a:spcPts val="0"/>
              </a:spcAft>
            </a:pP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Ответы детей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(карандаш, восковые мелки).</a:t>
            </a:r>
          </a:p>
          <a:p>
            <a:pPr indent="360680">
              <a:spcAft>
                <a:spcPts val="0"/>
              </a:spcAft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П: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Давайте с вами проверим, правильно ли мы угадали. Ответ мы найдём в этой загадочной коробке.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60680">
              <a:spcAft>
                <a:spcPts val="0"/>
              </a:spcAft>
              <a:buNone/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 и дети смотрят, что в коробке.</a:t>
            </a:r>
          </a:p>
          <a:p>
            <a:pPr indent="360680"/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П: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Посмотрите, это же те самые художественные материалы, которые мы только что отгадали. Но тут не только они, но какие-то карточки с незаконченным рисунком. И записка, хотите прочтем её вместе?</a:t>
            </a:r>
          </a:p>
          <a:p>
            <a:pPr indent="360680"/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Ответы детей.</a:t>
            </a:r>
          </a:p>
          <a:p>
            <a:pPr indent="360680"/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60680">
              <a:spcAft>
                <a:spcPts val="0"/>
              </a:spcAft>
              <a:buNone/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        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55992372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759059F-8B13-46AE-8A8A-D7FD52C1EACA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98971" y="2795452"/>
            <a:ext cx="3801293" cy="384047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B118F35A-8F35-4094-B903-FC7D63C966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84086"/>
            <a:ext cx="11904955" cy="5832756"/>
          </a:xfrm>
        </p:spPr>
        <p:txBody>
          <a:bodyPr>
            <a:noAutofit/>
          </a:bodyPr>
          <a:lstStyle/>
          <a:p>
            <a:pPr indent="360680">
              <a:spcAft>
                <a:spcPts val="0"/>
              </a:spcAft>
              <a:buNone/>
            </a:pP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Записка: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«Ха-ха-ха, я украла половинки от каждого рисунка.  У вас не получится вернуть фрукты назад. Ведь эти фрукты не простые: гуашевое яблоко, акварельный апельсин, груша, нарисованная мелками и лимон – карандашами. С этим испытанием сможет справиться только настоящий художник… 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r">
              <a:spcAft>
                <a:spcPts val="0"/>
              </a:spcAft>
              <a:buNone/>
            </a:pP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Ваша Клякса</a:t>
            </a:r>
            <a:r>
              <a:rPr lang="ru-RU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.»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60680">
              <a:spcAft>
                <a:spcPts val="0"/>
              </a:spcAft>
            </a:pP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П: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Ребята, а вы поняли, что хочет от нас Клякса?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60680">
              <a:spcAft>
                <a:spcPts val="0"/>
              </a:spcAft>
            </a:pP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Ответы детей.</a:t>
            </a:r>
            <a:endParaRPr lang="ru-RU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60680">
              <a:spcAft>
                <a:spcPts val="0"/>
              </a:spcAft>
              <a:buNone/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Дети заканчивают изображение рисунков с </a:t>
            </a:r>
            <a:b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помощью художественных материалов из коробки.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60680">
              <a:spcAft>
                <a:spcPts val="0"/>
              </a:spcAft>
            </a:pP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85948597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118F35A-8F35-4094-B903-FC7D63C966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57453"/>
            <a:ext cx="12048477" cy="5832756"/>
          </a:xfrm>
        </p:spPr>
        <p:txBody>
          <a:bodyPr>
            <a:noAutofit/>
          </a:bodyPr>
          <a:lstStyle/>
          <a:p>
            <a:pPr indent="360680">
              <a:spcAft>
                <a:spcPts val="0"/>
              </a:spcAft>
            </a:pP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П: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Молодцы! За то, что мы справились Клякса отдала нам </a:t>
            </a:r>
            <a:r>
              <a:rPr lang="ru-RU" sz="24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красную краску.</a:t>
            </a:r>
            <a:r>
              <a:rPr lang="ru-RU" sz="2000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Отправляемся дальше. 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>
              <a:spcAft>
                <a:spcPts val="0"/>
              </a:spcAft>
              <a:buNone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Звучит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аудиофрагмент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>
              <a:spcAft>
                <a:spcPts val="0"/>
              </a:spcAft>
              <a:buNone/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 algn="ctr">
              <a:spcAft>
                <a:spcPts val="0"/>
              </a:spcAft>
              <a:buNone/>
            </a:pPr>
            <a:r>
              <a:rPr lang="ru-RU" sz="2400" b="1" i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2. Зазеркалье.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60680">
              <a:spcAft>
                <a:spcPts val="0"/>
              </a:spcAft>
            </a:pP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П: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В волшебном зазеркалье нам необходимо определить жанр живописи и отгадать загадку. Вы готовы?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60680" algn="just">
              <a:spcAft>
                <a:spcPts val="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Ответы детей.</a:t>
            </a:r>
            <a:endParaRPr lang="ru-RU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ctr">
              <a:spcAft>
                <a:spcPts val="0"/>
              </a:spcAft>
              <a:buNone/>
            </a:pP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Если видишь, что с картин</a:t>
            </a:r>
            <a:b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Смотрит кто-нибудь на нас:</a:t>
            </a:r>
            <a:b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Или принц в плаще старинном,</a:t>
            </a:r>
            <a:b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Или в робе верхолаз,</a:t>
            </a:r>
            <a:b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Летчик или балерина,</a:t>
            </a:r>
            <a:b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Или Колька – твой сосед,</a:t>
            </a:r>
            <a:b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Обязательно картина</a:t>
            </a:r>
            <a:b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Называется …</a:t>
            </a:r>
            <a:endParaRPr lang="ru-RU" sz="2000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/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Ответы детей: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Портрет.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>
              <a:spcAft>
                <a:spcPts val="0"/>
              </a:spcAft>
              <a:buNone/>
            </a:pP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15363" name="Picture 3" descr="C:\Users\Owner\Desktop\study\ХУДОЖЕСТВЕННО-ЭСТЕТИЧЕСКОЕ РАЗВИТИЕ\КАРТОЧКА КРАСНОЙ КАПЛИ КРАСКИ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96150" y="688931"/>
            <a:ext cx="1275760" cy="157771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  <p:pic>
        <p:nvPicPr>
          <p:cNvPr id="5" name="Аудиофрагмент ВОЛШЕБНАЯ КИСТОЧКА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3317966" y="1147355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23399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7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118F35A-8F35-4094-B903-FC7D63C966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6061" y="352697"/>
            <a:ext cx="11819878" cy="5992681"/>
          </a:xfrm>
        </p:spPr>
        <p:txBody>
          <a:bodyPr>
            <a:noAutofit/>
          </a:bodyPr>
          <a:lstStyle/>
          <a:p>
            <a:pPr marL="685800" indent="-457200"/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П: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Значит, чтобы нарисовать портрет, надо знать черты лица человека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Посмотрите, опять Клякса напакостила. Что она натворила?  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85800" indent="-457200"/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Ответы детей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85800" indent="-457200"/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П: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Как это </a:t>
            </a:r>
            <a:b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можно </a:t>
            </a:r>
            <a:b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исправить?  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85800" indent="-457200"/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Ответы детей.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85800" indent="-457200"/>
            <a:r>
              <a:rPr lang="ru-RU" sz="28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Игра:  «Найди недостаток в портретах»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(изображение лица одного и того же мальчика с разными недостатками).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Необходимо определить недостающие части лица и дорисовать их. 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" indent="0"/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П: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Для выполнения этого задания, надо поделиться на 4 команды.</a:t>
            </a:r>
          </a:p>
          <a:p>
            <a:pPr marL="45720" indent="0">
              <a:buNone/>
            </a:pP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Дети выбирают способ как разделиться на команды.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Детям раздают портреты.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>
              <a:spcAft>
                <a:spcPts val="0"/>
              </a:spcAft>
              <a:buNone/>
            </a:pP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C282152-18E7-4275-9C84-2CCC4B4DC968}"/>
              </a:ext>
            </a:extLst>
          </p:cNvPr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56858" y="1370900"/>
            <a:ext cx="8478090" cy="2273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037761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118F35A-8F35-4094-B903-FC7D63C966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-197592"/>
            <a:ext cx="12005939" cy="5832756"/>
          </a:xfrm>
        </p:spPr>
        <p:txBody>
          <a:bodyPr>
            <a:noAutofit/>
          </a:bodyPr>
          <a:lstStyle/>
          <a:p>
            <a:pPr indent="0">
              <a:spcAft>
                <a:spcPts val="0"/>
              </a:spcAft>
              <a:buNone/>
            </a:pP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60680">
              <a:spcAft>
                <a:spcPts val="0"/>
              </a:spcAft>
            </a:pP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П: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Мы справились с заданием Кляксы и за это, она отдала нам </a:t>
            </a:r>
            <a:r>
              <a:rPr lang="ru-RU" sz="24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синюю краску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Ну что, готовы отправиться дальше?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60680">
              <a:spcAft>
                <a:spcPts val="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Ответы детей.</a:t>
            </a:r>
            <a:endParaRPr lang="ru-RU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>
              <a:spcAft>
                <a:spcPts val="0"/>
              </a:spcAft>
              <a:buNone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Звучит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аудиофрагмент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 algn="ctr">
              <a:spcAft>
                <a:spcPts val="0"/>
              </a:spcAft>
              <a:buNone/>
            </a:pPr>
            <a:r>
              <a:rPr lang="ru-RU" sz="2400" b="1" i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3. Дворец волшебства.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60680">
              <a:spcAft>
                <a:spcPts val="0"/>
              </a:spcAft>
            </a:pP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П: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В этом дворце нам необходимо определить жанр живописи и выполнить следующее задание. Для этого нам нужно отгадать загадку, справимся?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60680">
              <a:spcAft>
                <a:spcPts val="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Ответы детей.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ctr">
              <a:buNone/>
            </a:pP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 столе два дня подряд</a:t>
            </a:r>
            <a:b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Фрукты в вазочке лежат.</a:t>
            </a:r>
            <a:b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Есть тут яблоки и сливы,</a:t>
            </a:r>
            <a:b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Виноград такой красивый!</a:t>
            </a:r>
            <a:b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Так и просится всё в рот.</a:t>
            </a:r>
            <a:b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Только это…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60680"/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Ответы детей: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Натюрморт.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289" name="Picture 1" descr="C:\Users\Owner\Desktop\study\ХУДОЖЕСТВЕННО-ЭСТЕТИЧЕСКОЕ РАЗВИТИЕ\КАРТОЧКА СИНЕЙ КАПЛИ КРАСКИ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80210" y="722993"/>
            <a:ext cx="1392114" cy="140625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  <p:pic>
        <p:nvPicPr>
          <p:cNvPr id="4" name="Аудиофрагмент ВОЛШЕБНАЯ КИСТОЧКА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3383280" y="1643743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71749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7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76" name="Picture 12" descr="https://st4.depositphotos.com/1007566/23915/v/950/depositphotos_239151606-stock-illustration-healthy-food-fresh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01521" y="2649902"/>
            <a:ext cx="1765345" cy="1765345"/>
          </a:xfrm>
          <a:prstGeom prst="rect">
            <a:avLst/>
          </a:prstGeom>
          <a:noFill/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B118F35A-8F35-4094-B903-FC7D63C966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152" y="0"/>
            <a:ext cx="12202543" cy="5832756"/>
          </a:xfrm>
        </p:spPr>
        <p:txBody>
          <a:bodyPr>
            <a:noAutofit/>
          </a:bodyPr>
          <a:lstStyle/>
          <a:p>
            <a:pPr indent="0">
              <a:spcAft>
                <a:spcPts val="0"/>
              </a:spcAft>
              <a:buNone/>
            </a:pP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60680">
              <a:spcAft>
                <a:spcPts val="0"/>
              </a:spcAft>
            </a:pP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П: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Дворец волшебства предлагает нам составить свой натюрморт. Интересно ли Вам попробовать? 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60680">
              <a:spcAft>
                <a:spcPts val="0"/>
              </a:spcAft>
            </a:pP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Ответы детей.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60680">
              <a:spcAft>
                <a:spcPts val="0"/>
              </a:spcAft>
            </a:pPr>
            <a:r>
              <a:rPr lang="ru-RU" sz="28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Игра:  «Составь натюрморт»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Педагог выдает детям набор изображений неживой природы (цветы, посуда, овощи, фрукты и т.д.) и живой природы, в том числе людей, животных. </a:t>
            </a:r>
          </a:p>
          <a:p>
            <a:pPr indent="360680">
              <a:spcAft>
                <a:spcPts val="0"/>
              </a:spcAft>
            </a:pPr>
            <a:endParaRPr lang="ru-RU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60680">
              <a:spcAft>
                <a:spcPts val="0"/>
              </a:spcAft>
            </a:pP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60680">
              <a:spcAft>
                <a:spcPts val="0"/>
              </a:spcAft>
              <a:buNone/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Дети составляют натюрморт, отбирая изображения, присущие только этому жанру, и дают название своей работе.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60680">
              <a:spcAft>
                <a:spcPts val="0"/>
              </a:spcAft>
            </a:pP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П: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 Кляксы не получилось нас запутать! За то, что вы такие сообразительные, она отдаёт нам </a:t>
            </a:r>
            <a:r>
              <a:rPr lang="ru-RU" sz="28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зеленую краску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!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60680">
              <a:spcAft>
                <a:spcPts val="0"/>
              </a:spcAft>
            </a:pP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П: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Так как путешествие по дворцу долгое, не пора ли нам размяться?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>
              <a:spcAft>
                <a:spcPts val="0"/>
              </a:spcAft>
              <a:buNone/>
            </a:pP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266" name="Picture 2" descr="C:\Users\Owner\Desktop\study\ХУДОЖЕСТВЕННО-ЭСТЕТИЧЕСКОЕ РАЗВИТИЕ\КАРТОЧКА ЗЕЛЕНОЙ КАПЛИ КРАСКИ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77190" y="5339307"/>
            <a:ext cx="860924" cy="104007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  <p:pic>
        <p:nvPicPr>
          <p:cNvPr id="11268" name="Picture 4" descr="http://gifok.net/images/2015/10/17/Camomile-Flowers_074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37027" y="2965269"/>
            <a:ext cx="1111522" cy="1150843"/>
          </a:xfrm>
          <a:prstGeom prst="rect">
            <a:avLst/>
          </a:prstGeom>
          <a:noFill/>
        </p:spPr>
      </p:pic>
      <p:pic>
        <p:nvPicPr>
          <p:cNvPr id="11270" name="Picture 6" descr="http://www.eduportal44.ru/Galich/ds11galich/SiteAssets/SitePages/%D0%94%D0%B8%D1%81%D1%82%D0%B0%D0%BD%D1%86%D0%B8%D0%BE%D0%BD%D0%BD%D0%BE%D0%B5%20%D0%BE%D0%B1%D1%83%D1%87%D0%B5%D0%BD%D0%B8%D0%B5/%D0%A0%D0%B8%D1%81%D1%83%D0%BD%D0%BE%D0%BA%20%D1%86%D0%B2%D0%B5%D1%82%D0%BA%D0%B0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45986" y="2964179"/>
            <a:ext cx="993957" cy="1285155"/>
          </a:xfrm>
          <a:prstGeom prst="rect">
            <a:avLst/>
          </a:prstGeom>
          <a:noFill/>
        </p:spPr>
      </p:pic>
      <p:pic>
        <p:nvPicPr>
          <p:cNvPr id="11280" name="Picture 16" descr="https://ds05.infourok.ru/uploads/ex/0cb6/00071195-2864ddf9/hello_html_26e8db56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31588" y="2886892"/>
            <a:ext cx="964562" cy="1358537"/>
          </a:xfrm>
          <a:prstGeom prst="rect">
            <a:avLst/>
          </a:prstGeom>
          <a:noFill/>
        </p:spPr>
      </p:pic>
      <p:pic>
        <p:nvPicPr>
          <p:cNvPr id="11282" name="Picture 18" descr="http://dutsadok.com.ua/clipart/ljudi/186424b81e14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34218" y="2982688"/>
            <a:ext cx="923358" cy="1197428"/>
          </a:xfrm>
          <a:prstGeom prst="rect">
            <a:avLst/>
          </a:prstGeom>
          <a:noFill/>
        </p:spPr>
      </p:pic>
      <p:pic>
        <p:nvPicPr>
          <p:cNvPr id="11284" name="Picture 20" descr="https://cdn.pixabay.com/photo/2017/02/01/00/11/container-2028439_1280.pn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08136" y="2835276"/>
            <a:ext cx="802053" cy="1527719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4820194" y="2926080"/>
            <a:ext cx="5277395" cy="1397726"/>
          </a:xfrm>
          <a:prstGeom prst="rect">
            <a:avLst/>
          </a:prstGeom>
          <a:noFill/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4170781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118F35A-8F35-4094-B903-FC7D63C966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-639192"/>
            <a:ext cx="12277817" cy="5832756"/>
          </a:xfrm>
        </p:spPr>
        <p:txBody>
          <a:bodyPr>
            <a:noAutofit/>
          </a:bodyPr>
          <a:lstStyle/>
          <a:p>
            <a:pPr indent="0">
              <a:spcAft>
                <a:spcPts val="0"/>
              </a:spcAft>
              <a:buNone/>
            </a:pP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>
              <a:spcAft>
                <a:spcPts val="0"/>
              </a:spcAft>
              <a:buNone/>
            </a:pP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ctr">
              <a:spcAft>
                <a:spcPts val="0"/>
              </a:spcAft>
              <a:buNone/>
            </a:pP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Физминутка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»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ctr">
              <a:spcAft>
                <a:spcPts val="0"/>
              </a:spcAft>
              <a:buNone/>
            </a:pP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Быстро встаньте, улыбнитесь,</a:t>
            </a:r>
            <a:b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Выше, выше потянитесь</a:t>
            </a:r>
            <a:b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Ну-ка, плечи распрямите,</a:t>
            </a:r>
            <a:b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Поднимите, опустите,</a:t>
            </a:r>
            <a:b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Влево, вправо повернитесь</a:t>
            </a:r>
            <a:b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Пола ручками коснитесь</a:t>
            </a:r>
            <a:b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Сели-встали, сели – встали</a:t>
            </a:r>
            <a:b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 на месте поскакали.</a:t>
            </a:r>
            <a:r>
              <a:rPr lang="ru-RU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60680">
              <a:spcAft>
                <a:spcPts val="0"/>
              </a:spcAft>
            </a:pP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П: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Давайте сверимся с картой, в правильном ли мы направлении идём?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60680">
              <a:spcAft>
                <a:spcPts val="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Ответы детей.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60680">
              <a:spcAft>
                <a:spcPts val="0"/>
              </a:spcAft>
            </a:pP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Какой следующий пункт на карте?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60680">
              <a:spcAft>
                <a:spcPts val="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Ответы детей.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>
              <a:spcAft>
                <a:spcPts val="0"/>
              </a:spcAft>
              <a:buNone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Звучит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аудиофрагмент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60680">
              <a:spcAft>
                <a:spcPts val="0"/>
              </a:spcAft>
            </a:pP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П: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Вот мы и попали с вами в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Мастерилку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Аудиофрагмент ВОЛШЕБНАЯ КИСТОЧКА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3344092" y="5693229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13138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7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118F35A-8F35-4094-B903-FC7D63C966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-639192"/>
            <a:ext cx="12277817" cy="7497192"/>
          </a:xfrm>
        </p:spPr>
        <p:txBody>
          <a:bodyPr>
            <a:noAutofit/>
          </a:bodyPr>
          <a:lstStyle/>
          <a:p>
            <a:pPr indent="0">
              <a:spcAft>
                <a:spcPts val="0"/>
              </a:spcAft>
              <a:buNone/>
            </a:pP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>
              <a:spcAft>
                <a:spcPts val="0"/>
              </a:spcAft>
              <a:buNone/>
            </a:pP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 algn="ctr">
              <a:spcAft>
                <a:spcPts val="0"/>
              </a:spcAft>
              <a:buNone/>
            </a:pPr>
            <a:r>
              <a:rPr lang="ru-RU" sz="2800" b="1" i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4. </a:t>
            </a:r>
            <a:r>
              <a:rPr lang="ru-RU" sz="2800" b="1" i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Мастерилка</a:t>
            </a:r>
            <a:r>
              <a:rPr lang="ru-RU" sz="2800" b="1" i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60680">
              <a:spcAft>
                <a:spcPts val="0"/>
              </a:spcAft>
            </a:pP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П: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Здесь Клякса заколдовала рисунок и зашифровала его. Шифром служат загадки. Необходимо нарисовать отгадку и вспомнить, как называется жанр, </a:t>
            </a:r>
            <a:b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котором нарисована картина.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60680">
              <a:spcAft>
                <a:spcPts val="0"/>
              </a:spcAft>
            </a:pPr>
            <a:r>
              <a:rPr lang="ru-RU" sz="28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Игра:  «Чудесные превращения»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(Для творчества нужны цветные карандаши и лист бумаги (коллективная работа)). 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60680">
              <a:spcAft>
                <a:spcPts val="0"/>
              </a:spcAft>
            </a:pP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П: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Сейчас начнутся «чудесные превращения». Послушайте загадки и попробуйте нарисовать отгадки.</a:t>
            </a:r>
          </a:p>
          <a:p>
            <a:pPr indent="360680">
              <a:spcAft>
                <a:spcPts val="0"/>
              </a:spcAft>
            </a:pPr>
            <a:endParaRPr lang="ru-RU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60680">
              <a:spcAft>
                <a:spcPts val="0"/>
              </a:spcAft>
            </a:pPr>
            <a:endParaRPr lang="ru-RU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60680">
              <a:spcAft>
                <a:spcPts val="0"/>
              </a:spcAft>
            </a:pPr>
            <a:endParaRPr lang="ru-RU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>
              <a:spcAft>
                <a:spcPts val="0"/>
              </a:spcAft>
              <a:buNone/>
            </a:pPr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>
              <a:spcAft>
                <a:spcPts val="0"/>
              </a:spcAft>
              <a:buNone/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Дети рисуют на листе бумаги отгадки так, чтобы получилась картина.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4036423"/>
            <a:ext cx="300445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tabLst>
                <a:tab pos="457200" algn="l"/>
              </a:tabLst>
            </a:pP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Весной веселит,</a:t>
            </a:r>
            <a:b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Летом холодит,</a:t>
            </a:r>
            <a:b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Осенью питает,</a:t>
            </a:r>
            <a:b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Зимой согревает. </a:t>
            </a:r>
          </a:p>
          <a:p>
            <a:pPr marL="285750" indent="-285750" algn="ctr">
              <a:tabLst>
                <a:tab pos="457200" algn="l"/>
              </a:tabLst>
            </a:pPr>
            <a:r>
              <a:rPr lang="ru-RU" sz="24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(Дерево).</a:t>
            </a:r>
            <a:endParaRPr lang="ru-RU" sz="2400" u="sng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74126" y="3879669"/>
            <a:ext cx="45415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ctr">
              <a:tabLst>
                <a:tab pos="457200" algn="l"/>
              </a:tabLst>
            </a:pP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Зимой и летом одним цветом.</a:t>
            </a:r>
          </a:p>
          <a:p>
            <a:pPr marL="285750" indent="-285750" algn="ctr">
              <a:tabLst>
                <a:tab pos="457200" algn="l"/>
              </a:tabLst>
            </a:pPr>
            <a:r>
              <a:rPr lang="ru-RU" sz="2400" i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(Елка).</a:t>
            </a:r>
            <a:endParaRPr lang="ru-RU" sz="2000" u="sng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502818" y="3840480"/>
            <a:ext cx="434557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ctr">
              <a:tabLst>
                <a:tab pos="457200" algn="l"/>
              </a:tabLst>
            </a:pP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Она под осень умирает</a:t>
            </a:r>
            <a:b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 вновь весною оживает.</a:t>
            </a:r>
            <a:b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Коровам без нее беда:</a:t>
            </a:r>
            <a:b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Она их главная еда. </a:t>
            </a:r>
            <a:r>
              <a:rPr lang="ru-RU" sz="24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(Трава).</a:t>
            </a:r>
            <a:endParaRPr lang="ru-RU" sz="2400" u="sng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35382" y="4859383"/>
            <a:ext cx="392756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ctr">
              <a:tabLst>
                <a:tab pos="457200" algn="l"/>
              </a:tabLst>
            </a:pP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Серебряные нити </a:t>
            </a:r>
            <a:b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Сшивают землю с небом. </a:t>
            </a:r>
          </a:p>
          <a:p>
            <a:pPr marL="285750" indent="-285750" algn="ctr">
              <a:tabLst>
                <a:tab pos="457200" algn="l"/>
              </a:tabLst>
            </a:pPr>
            <a:r>
              <a:rPr lang="ru-RU" sz="24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(Дождь).</a:t>
            </a:r>
            <a:endParaRPr lang="ru-RU" sz="2400" u="sng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071486" y="5342709"/>
            <a:ext cx="512051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ctr">
              <a:tabLst>
                <a:tab pos="457200" algn="l"/>
              </a:tabLst>
            </a:pP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Ног нет, а идет.</a:t>
            </a:r>
            <a:b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Глаз нет, а плачет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(Туча).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18011" y="3931920"/>
            <a:ext cx="11377749" cy="2207623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4448524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118F35A-8F35-4094-B903-FC7D63C966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-541537"/>
            <a:ext cx="12073631" cy="5832756"/>
          </a:xfrm>
        </p:spPr>
        <p:txBody>
          <a:bodyPr>
            <a:noAutofit/>
          </a:bodyPr>
          <a:lstStyle/>
          <a:p>
            <a:pPr indent="0">
              <a:spcAft>
                <a:spcPts val="0"/>
              </a:spcAft>
              <a:buNone/>
            </a:pP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>
              <a:spcAft>
                <a:spcPts val="0"/>
              </a:spcAft>
              <a:buNone/>
            </a:pP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60680" algn="ctr">
              <a:buNone/>
            </a:pP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Если на картине горы и река,</a:t>
            </a:r>
            <a:b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Поле, небо синее,</a:t>
            </a:r>
            <a:b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небе облака,</a:t>
            </a:r>
            <a:b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Снежные равнины,</a:t>
            </a:r>
            <a:b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Край родимый наш.</a:t>
            </a:r>
            <a:b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Природа на картине называется...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60680" algn="just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Ответы детей: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Пейзаж.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60680">
              <a:spcAft>
                <a:spcPts val="0"/>
              </a:spcAft>
            </a:pP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П: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 какому жанру изобразительного искусства относятся нарисованные вами картины? 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60680">
              <a:spcAft>
                <a:spcPts val="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Ответы детей: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Пейзаж.</a:t>
            </a: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60680">
              <a:spcAft>
                <a:spcPts val="0"/>
              </a:spcAft>
            </a:pP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П:</a:t>
            </a: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Что означает слово «пейзаж»? 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60680">
              <a:spcAft>
                <a:spcPts val="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Ответы детей: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Живая природа.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60680">
              <a:spcAft>
                <a:spcPts val="0"/>
              </a:spcAft>
            </a:pP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П: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Ура! Все прошли задания в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Мастерилке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Мы справились и за это нам </a:t>
            </a:r>
            <a:b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Клякса отдала </a:t>
            </a:r>
            <a:r>
              <a:rPr lang="ru-RU" sz="24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желтую краску.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Следующий пункт на карте замок Оживших красок.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>
              <a:spcAft>
                <a:spcPts val="0"/>
              </a:spcAft>
              <a:buNone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Звучит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аудиофрагмент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Аудиофрагмент ВОЛШЕБНАЯ КИСТОЧКА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3357154" y="6267994"/>
            <a:ext cx="304800" cy="304800"/>
          </a:xfrm>
          <a:prstGeom prst="rect">
            <a:avLst/>
          </a:prstGeom>
        </p:spPr>
      </p:pic>
      <p:pic>
        <p:nvPicPr>
          <p:cNvPr id="8193" name="Picture 1" descr="C:\Users\Owner\Desktop\study\ХУДОЖЕСТВЕННО-ЭСТЕТИЧЕСКОЕ РАЗВИТИЕ\КАРТОЧКА ЖЕЛТОЙ КАПЛИ КРАСКИ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38113" y="5302600"/>
            <a:ext cx="901337" cy="102213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  <p:sp>
        <p:nvSpPr>
          <p:cNvPr id="5" name="Объект 2">
            <a:extLst>
              <a:ext uri="{FF2B5EF4-FFF2-40B4-BE49-F238E27FC236}">
                <a16:creationId xmlns:a16="http://schemas.microsoft.com/office/drawing/2014/main" id="{B118F35A-8F35-4094-B903-FC7D63C96660}"/>
              </a:ext>
            </a:extLst>
          </p:cNvPr>
          <p:cNvSpPr txBox="1">
            <a:spLocks/>
          </p:cNvSpPr>
          <p:nvPr/>
        </p:nvSpPr>
        <p:spPr>
          <a:xfrm>
            <a:off x="0" y="-489089"/>
            <a:ext cx="1609934" cy="16270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28600" marR="0" lvl="0" indent="0" algn="l" defTabSz="914400" rtl="0" eaLnBrk="1" fontAlgn="auto" latinLnBrk="0" hangingPunct="1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228600" marR="0" lvl="0" indent="0" algn="l" defTabSz="914400" rtl="0" eaLnBrk="1" fontAlgn="auto" latinLnBrk="0" hangingPunct="1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228600" marR="0" lvl="0" indent="360680" algn="l" defTabSz="914400" rtl="0" eaLnBrk="1" fontAlgn="auto" latinLnBrk="0" hangingPunct="1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tabLst/>
              <a:defRPr/>
            </a:pPr>
            <a:r>
              <a:rPr kumimoji="0" lang="ru-RU" sz="2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П:</a:t>
            </a:r>
            <a:endParaRPr kumimoji="0" lang="ru-RU" sz="2200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184991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7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118F35A-8F35-4094-B903-FC7D63C966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61257"/>
            <a:ext cx="12192000" cy="6596742"/>
          </a:xfrm>
        </p:spPr>
        <p:txBody>
          <a:bodyPr>
            <a:noAutofit/>
          </a:bodyPr>
          <a:lstStyle/>
          <a:p>
            <a:pPr marL="0" lvl="0" indent="0" algn="ctr">
              <a:spcAft>
                <a:spcPts val="0"/>
              </a:spcAft>
              <a:buNone/>
            </a:pPr>
            <a:r>
              <a:rPr lang="ru-RU" sz="2400" b="1" i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5. Замок Оживших красок.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60680">
              <a:spcAft>
                <a:spcPts val="0"/>
              </a:spcAft>
            </a:pP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П: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Будьте внимательны, здесь Клякса чувствует себя как дома.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>
              <a:spcAft>
                <a:spcPts val="0"/>
              </a:spcAft>
              <a:buNone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 пытается достать из коробки иллюстрации и роняет на пол разрезанные картины.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60680">
              <a:spcAft>
                <a:spcPts val="0"/>
              </a:spcAft>
            </a:pP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П: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Какая неудача! Клякса подтолкнула коробку и картины «рассыпались» на кусочки! Что же нам теперь делать?</a:t>
            </a:r>
          </a:p>
          <a:p>
            <a:pPr indent="360680">
              <a:spcAft>
                <a:spcPts val="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Ответы детей.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60680">
              <a:spcAft>
                <a:spcPts val="0"/>
              </a:spcAft>
            </a:pP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П: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Ну ничего, вы мне поможете?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60680">
              <a:spcAft>
                <a:spcPts val="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Ответы детей.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60680">
              <a:spcAft>
                <a:spcPts val="0"/>
              </a:spcAft>
            </a:pP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П: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Есть такие художники, которые по маленьким кусочкам терпеливо восстанавливают картины, т.е. реставрируют, а профессия этих людей называется реставратор. Вот и мы сейчас «вылечим заболевшие картины».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Вы помните, в каких командах вы были?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60680">
              <a:spcAft>
                <a:spcPts val="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Ответы детей.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571500" indent="-342900"/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П: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Предлагаю для этого задания, снова разделиться на те же команды.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60680">
              <a:spcAft>
                <a:spcPts val="0"/>
              </a:spcAft>
              <a:buNone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Дети делятся на команды.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92353662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A97B29-92E3-4C0A-A370-AA7B2D1329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6973"/>
            <a:ext cx="12191999" cy="1356360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«Волшебное королевство красок»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118F35A-8F35-4094-B903-FC7D63C966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0445" y="1058091"/>
            <a:ext cx="11691257" cy="5564778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Возраст: </a:t>
            </a:r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5-6 лет (старшая группа).</a:t>
            </a:r>
          </a:p>
          <a:p>
            <a:r>
              <a: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формировать у детей представление об изобразительном искусстве.</a:t>
            </a:r>
          </a:p>
          <a:p>
            <a:r>
              <a: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Задачи: 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02920" lvl="0" indent="-457200">
              <a:buFont typeface="+mj-lt"/>
              <a:buAutoNum type="arabicPeriod"/>
            </a:pPr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Расширить знание детей о жанрах живописи;</a:t>
            </a:r>
          </a:p>
          <a:p>
            <a:pPr marL="502920" lvl="0" indent="-457200">
              <a:buFont typeface="+mj-lt"/>
              <a:buAutoNum type="arabicPeriod"/>
            </a:pPr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Развивать у детей умение выделять отличительные особенности произведений разных жанров;</a:t>
            </a:r>
          </a:p>
          <a:p>
            <a:pPr marL="502920" lvl="0" indent="-457200">
              <a:buFont typeface="+mj-lt"/>
              <a:buAutoNum type="arabicPeriod"/>
            </a:pPr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Формировать ценностное отношение к изобразительному искусству;</a:t>
            </a:r>
          </a:p>
          <a:p>
            <a:pPr marL="502920" lvl="0" indent="-457200">
              <a:buFont typeface="+mj-lt"/>
              <a:buAutoNum type="arabicPeriod"/>
            </a:pPr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Формировать у детей опыт работать в команде.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5313687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118F35A-8F35-4094-B903-FC7D63C966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-683579"/>
            <a:ext cx="12073631" cy="5832756"/>
          </a:xfrm>
        </p:spPr>
        <p:txBody>
          <a:bodyPr numCol="1">
            <a:noAutofit/>
          </a:bodyPr>
          <a:lstStyle/>
          <a:p>
            <a:pPr indent="0">
              <a:spcAft>
                <a:spcPts val="0"/>
              </a:spcAft>
              <a:buNone/>
            </a:pP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>
              <a:spcAft>
                <a:spcPts val="0"/>
              </a:spcAft>
              <a:buNone/>
            </a:pP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60680">
              <a:spcAft>
                <a:spcPts val="0"/>
              </a:spcAft>
            </a:pPr>
            <a:r>
              <a:rPr lang="ru-RU" sz="24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Игра: «Художники-реставраторы»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pPr indent="360680"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Дети из отдельных кусочков восстанавливают картины.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>
              <a:spcAft>
                <a:spcPts val="0"/>
              </a:spcAft>
              <a:buNone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DF6BCA9-3A46-4A4F-8EB5-CF1434AFDABC}"/>
              </a:ext>
            </a:extLst>
          </p:cNvPr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04954" y="1216368"/>
            <a:ext cx="3417903" cy="266330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FF2A6AF-EB79-43C9-BE44-3497EA7F0008}"/>
              </a:ext>
            </a:extLst>
          </p:cNvPr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1216368"/>
            <a:ext cx="3417902" cy="266330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A9D7159-B12B-4FFA-9A3C-3CA09619EF4C}"/>
              </a:ext>
            </a:extLst>
          </p:cNvPr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04954" y="3994952"/>
            <a:ext cx="3417903" cy="260115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41FAA4D-2372-43C4-8FE6-F34176B3FA62}"/>
              </a:ext>
            </a:extLst>
          </p:cNvPr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3994951"/>
            <a:ext cx="3417902" cy="2601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71229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A97B29-92E3-4C0A-A370-AA7B2D1329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94610"/>
            <a:ext cx="12192000" cy="1293223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Заключительная часть: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118F35A-8F35-4094-B903-FC7D63C966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353" y="774387"/>
            <a:ext cx="11811358" cy="5812972"/>
          </a:xfrm>
        </p:spPr>
        <p:txBody>
          <a:bodyPr>
            <a:noAutofit/>
          </a:bodyPr>
          <a:lstStyle/>
          <a:p>
            <a:pPr indent="360680">
              <a:spcAft>
                <a:spcPts val="0"/>
              </a:spcAft>
            </a:pPr>
            <a:r>
              <a:rPr lang="ru-RU" sz="26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П: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Ура! Мы справились. И за это Клякса отдала нам </a:t>
            </a:r>
            <a:b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6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оранжевую краску.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Вот мы и добрались до Королевского Дворца. </a:t>
            </a:r>
            <a:b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Все ли краски вернула Клякса?</a:t>
            </a:r>
            <a:endParaRPr lang="ru-RU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60680">
              <a:spcAft>
                <a:spcPts val="0"/>
              </a:spcAft>
            </a:pPr>
            <a:r>
              <a:rPr lang="ru-RU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Ответы детей.</a:t>
            </a:r>
            <a:endParaRPr lang="ru-RU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60680">
              <a:spcAft>
                <a:spcPts val="0"/>
              </a:spcAft>
            </a:pPr>
            <a:r>
              <a:rPr lang="ru-RU" sz="26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П: 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Замечательно, давайте подарим их Королеве Кисточке, чтобы наши картины снова были яркими и красочными!</a:t>
            </a:r>
            <a:endParaRPr lang="ru-RU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60680">
              <a:spcAft>
                <a:spcPts val="0"/>
              </a:spcAft>
            </a:pPr>
            <a:r>
              <a:rPr lang="ru-RU" sz="26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Королева Кисточка: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Спасибо Вам, дорогие дети! Мне было так грустно без красок, всё было такое тёмное вокруг. За такую помощь, я дарю вам альбом для рисования по цифрам, чтобы вы смогли почувствовать себя настоящими художниками! </a:t>
            </a:r>
            <a:endParaRPr lang="ru-RU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60680">
              <a:spcAft>
                <a:spcPts val="0"/>
              </a:spcAft>
            </a:pPr>
            <a:r>
              <a:rPr lang="ru-RU" sz="26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П: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Ребята, давайте все дружно скажем спасибо за такой замечательный подарок Королеве Кисточке! А теперь нам пора возвращаться в группу.</a:t>
            </a:r>
            <a:r>
              <a:rPr lang="ru-RU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Взмахнём нашими волшебными кистями и попадём в детский сад!</a:t>
            </a:r>
            <a:endParaRPr lang="ru-RU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>
              <a:spcAft>
                <a:spcPts val="0"/>
              </a:spcAft>
              <a:buNone/>
            </a:pP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Звучит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аудиофрагмент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60680">
              <a:spcAft>
                <a:spcPts val="0"/>
              </a:spcAft>
              <a:buNone/>
            </a:pP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60680">
              <a:spcAft>
                <a:spcPts val="0"/>
              </a:spcAft>
              <a:buNone/>
            </a:pPr>
            <a:endParaRPr lang="ru-RU" sz="2000" dirty="0">
              <a:latin typeface="Times New Roman"/>
              <a:ea typeface="Times New Roman"/>
            </a:endParaRPr>
          </a:p>
          <a:p>
            <a:endParaRPr lang="ru-RU" sz="2800" dirty="0">
              <a:latin typeface="Times New Roman"/>
              <a:ea typeface="Times New Roman"/>
            </a:endParaRPr>
          </a:p>
        </p:txBody>
      </p:sp>
      <p:pic>
        <p:nvPicPr>
          <p:cNvPr id="5121" name="Picture 1" descr="C:\Users\Owner\Desktop\study\ХУДОЖЕСТВЕННО-ЭСТЕТИЧЕСКОЕ РАЗВИТИЕ\КАРТОЧКА ОРАНЖЕВОЙ КАПЛИ КРАСКИ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89808" y="747979"/>
            <a:ext cx="825397" cy="89794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  <p:pic>
        <p:nvPicPr>
          <p:cNvPr id="5" name="Аудиофрагмент ВОЛШЕБНАЯ КИСТОЧКА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3696787" y="637032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07605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7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A97B29-92E3-4C0A-A370-AA7B2D1329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94610"/>
            <a:ext cx="12192000" cy="1293223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Заключительная часть: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118F35A-8F35-4094-B903-FC7D63C966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353" y="640080"/>
            <a:ext cx="11811358" cy="5947279"/>
          </a:xfrm>
        </p:spPr>
        <p:txBody>
          <a:bodyPr>
            <a:noAutofit/>
          </a:bodyPr>
          <a:lstStyle/>
          <a:p>
            <a:pPr indent="360680">
              <a:spcAft>
                <a:spcPts val="0"/>
              </a:spcAft>
              <a:buNone/>
            </a:pP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Рефлексия: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60680"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П:</a:t>
            </a:r>
            <a:r>
              <a:rPr lang="ru-RU" sz="2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Понравилось вам путешествие?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Где мы были?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Что видели?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Что делали?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Что больше всего запомнилось?</a:t>
            </a:r>
          </a:p>
          <a:p>
            <a:pPr indent="360680">
              <a:spcAft>
                <a:spcPts val="0"/>
              </a:spcAft>
              <a:buNone/>
            </a:pPr>
            <a:endParaRPr lang="ru-RU" sz="11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60680">
              <a:lnSpc>
                <a:spcPct val="107000"/>
              </a:lnSpc>
              <a:spcAft>
                <a:spcPts val="800"/>
              </a:spcAft>
            </a:pP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П:</a:t>
            </a:r>
            <a:r>
              <a:rPr lang="ru-RU" sz="2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Смотрите, что прислала нам Королева Кисточка!</a:t>
            </a:r>
            <a:b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Педагог достаёт грамоты/дипломы и вручает детям.</a:t>
            </a:r>
          </a:p>
          <a:p>
            <a:pPr indent="360680">
              <a:lnSpc>
                <a:spcPct val="107000"/>
              </a:lnSpc>
              <a:spcAft>
                <a:spcPts val="800"/>
              </a:spcAft>
            </a:pP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П:</a:t>
            </a:r>
            <a:r>
              <a:rPr lang="ru-RU" sz="2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Получается, что Вы теперь самые настоящие художники! Поздравляю Вас!</a:t>
            </a:r>
            <a:b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u="sng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Пример дипломов/грамот:</a:t>
            </a:r>
            <a:endParaRPr lang="ru-RU" sz="2400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60680">
              <a:spcAft>
                <a:spcPts val="0"/>
              </a:spcAft>
              <a:buNone/>
            </a:pPr>
            <a:endParaRPr lang="ru-RU" sz="2000" dirty="0">
              <a:latin typeface="Times New Roman"/>
              <a:ea typeface="Times New Roman"/>
            </a:endParaRPr>
          </a:p>
          <a:p>
            <a:endParaRPr lang="ru-RU" sz="2800" dirty="0">
              <a:latin typeface="Times New Roman"/>
              <a:ea typeface="Times New Roman"/>
            </a:endParaRPr>
          </a:p>
        </p:txBody>
      </p:sp>
      <p:pic>
        <p:nvPicPr>
          <p:cNvPr id="4098" name="Picture 2" descr="https://all-ten.com/_sh/6/627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43804" y="3732570"/>
            <a:ext cx="2211389" cy="3125429"/>
          </a:xfrm>
          <a:prstGeom prst="rect">
            <a:avLst/>
          </a:prstGeom>
          <a:noFill/>
        </p:spPr>
      </p:pic>
      <p:pic>
        <p:nvPicPr>
          <p:cNvPr id="4100" name="Picture 4" descr="https://multiurok.ru/img/182813/image_5b9b31b974ed7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86558" y="3801291"/>
            <a:ext cx="2209976" cy="3056709"/>
          </a:xfrm>
          <a:prstGeom prst="rect">
            <a:avLst/>
          </a:prstGeom>
          <a:noFill/>
        </p:spPr>
      </p:pic>
      <p:pic>
        <p:nvPicPr>
          <p:cNvPr id="4102" name="Picture 6" descr="http://armada45.ru/files/items/24780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94627" y="3786369"/>
            <a:ext cx="2182676" cy="308284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6656665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A97B29-92E3-4C0A-A370-AA7B2D1329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903" y="-94610"/>
            <a:ext cx="12192000" cy="1293223"/>
          </a:xfrm>
        </p:spPr>
        <p:txBody>
          <a:bodyPr>
            <a:normAutofit/>
          </a:bodyPr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использованной литературы: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118F35A-8F35-4094-B903-FC7D63C966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5332" y="437035"/>
            <a:ext cx="11678194" cy="5812972"/>
          </a:xfrm>
        </p:spPr>
        <p:txBody>
          <a:bodyPr>
            <a:noAutofit/>
          </a:bodyPr>
          <a:lstStyle/>
          <a:p>
            <a:pPr indent="360680">
              <a:spcAft>
                <a:spcPts val="0"/>
              </a:spcAft>
            </a:pPr>
            <a:endParaRPr lang="ru-RU" sz="2800" b="1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indent="0">
              <a:spcAft>
                <a:spcPts val="0"/>
              </a:spcAft>
              <a:buNone/>
            </a:pPr>
            <a:r>
              <a:rPr lang="ru-RU" sz="2800" dirty="0">
                <a:solidFill>
                  <a:srgbClr val="000000"/>
                </a:solidFill>
                <a:latin typeface="Times New Roman"/>
                <a:ea typeface="Times New Roman"/>
              </a:rPr>
              <a:t>1. Н.А. Курочкиной «Основы ознакомления дошкольников с пейзажной, натюрмортной и портретной живописью», 2001 г.;</a:t>
            </a:r>
          </a:p>
          <a:p>
            <a:pPr indent="0">
              <a:spcAft>
                <a:spcPts val="0"/>
              </a:spcAft>
              <a:buNone/>
            </a:pPr>
            <a:r>
              <a:rPr lang="ru-RU" sz="2800" dirty="0">
                <a:solidFill>
                  <a:srgbClr val="000000"/>
                </a:solidFill>
                <a:latin typeface="Times New Roman"/>
                <a:ea typeface="Times New Roman"/>
              </a:rPr>
              <a:t>2. Н.В. Трофимовой «Принципы и подходы работы по развитию композиционных навыков»;</a:t>
            </a:r>
          </a:p>
          <a:p>
            <a:pPr indent="0">
              <a:spcAft>
                <a:spcPts val="0"/>
              </a:spcAft>
              <a:buNone/>
            </a:pPr>
            <a:r>
              <a:rPr lang="ru-RU" sz="2800" dirty="0">
                <a:solidFill>
                  <a:srgbClr val="000000"/>
                </a:solidFill>
                <a:latin typeface="Times New Roman"/>
                <a:ea typeface="Times New Roman"/>
              </a:rPr>
              <a:t>3. Р.М. </a:t>
            </a:r>
            <a:r>
              <a:rPr lang="ru-RU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Чумичевой</a:t>
            </a:r>
            <a:r>
              <a:rPr lang="ru-RU" sz="2800" dirty="0">
                <a:solidFill>
                  <a:srgbClr val="000000"/>
                </a:solidFill>
                <a:latin typeface="Times New Roman"/>
                <a:ea typeface="Times New Roman"/>
              </a:rPr>
              <a:t> «Методика ознакомления дошкольников с пейзажной живописью»;</a:t>
            </a:r>
          </a:p>
          <a:p>
            <a:pPr indent="0">
              <a:spcAft>
                <a:spcPts val="0"/>
              </a:spcAft>
              <a:buNone/>
            </a:pPr>
            <a:r>
              <a:rPr lang="ru-RU" sz="2800" dirty="0">
                <a:solidFill>
                  <a:srgbClr val="000000"/>
                </a:solidFill>
                <a:latin typeface="Times New Roman"/>
                <a:ea typeface="Times New Roman"/>
              </a:rPr>
              <a:t>4. Л.В. </a:t>
            </a:r>
            <a:r>
              <a:rPr lang="ru-RU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Компанцевой</a:t>
            </a:r>
            <a:r>
              <a:rPr lang="ru-RU" sz="2800" dirty="0">
                <a:solidFill>
                  <a:srgbClr val="000000"/>
                </a:solidFill>
                <a:latin typeface="Times New Roman"/>
                <a:ea typeface="Times New Roman"/>
              </a:rPr>
              <a:t> «Методика обучения дошкольников составлению рассказов по пейзажной живописи»;</a:t>
            </a:r>
          </a:p>
          <a:p>
            <a:pPr indent="0">
              <a:spcAft>
                <a:spcPts val="0"/>
              </a:spcAft>
              <a:buNone/>
            </a:pPr>
            <a:r>
              <a:rPr lang="ru-RU" sz="2800" dirty="0">
                <a:solidFill>
                  <a:srgbClr val="000000"/>
                </a:solidFill>
                <a:latin typeface="Times New Roman"/>
                <a:ea typeface="Times New Roman"/>
              </a:rPr>
              <a:t>5. Р.М. </a:t>
            </a:r>
            <a:r>
              <a:rPr lang="ru-RU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Чумичевой</a:t>
            </a:r>
            <a:r>
              <a:rPr lang="ru-RU" sz="2800" dirty="0">
                <a:solidFill>
                  <a:srgbClr val="000000"/>
                </a:solidFill>
                <a:latin typeface="Times New Roman"/>
                <a:ea typeface="Times New Roman"/>
              </a:rPr>
              <a:t> «Дошкольникам о живописи», 1992 г.;</a:t>
            </a:r>
          </a:p>
          <a:p>
            <a:pPr indent="0">
              <a:spcAft>
                <a:spcPts val="0"/>
              </a:spcAft>
              <a:buNone/>
            </a:pPr>
            <a:r>
              <a:rPr lang="ru-RU" sz="2800" dirty="0">
                <a:solidFill>
                  <a:srgbClr val="000000"/>
                </a:solidFill>
                <a:latin typeface="Times New Roman"/>
                <a:ea typeface="Times New Roman"/>
              </a:rPr>
              <a:t>6. Т. Комарова «Дошкольный возраст: проблемы развития художественно-творческих способностей», 2001 г.</a:t>
            </a:r>
          </a:p>
          <a:p>
            <a:pPr indent="360680">
              <a:spcAft>
                <a:spcPts val="0"/>
              </a:spcAft>
            </a:pPr>
            <a:endParaRPr lang="ru-RU" sz="28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indent="360680">
              <a:spcAft>
                <a:spcPts val="0"/>
              </a:spcAft>
            </a:pPr>
            <a:endParaRPr lang="ru-RU" sz="2800" b="1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endParaRPr lang="ru-RU" sz="2800" dirty="0"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57204861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AF8898-1DE4-4347-93BF-1E80AFD87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680" y="617986"/>
            <a:ext cx="11400639" cy="5848127"/>
          </a:xfrm>
        </p:spPr>
        <p:txBody>
          <a:bodyPr>
            <a:noAutofit/>
          </a:bodyPr>
          <a:lstStyle/>
          <a:p>
            <a:pPr algn="ctr"/>
            <a:r>
              <a:rPr lang="ru-RU" sz="7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br>
              <a:rPr lang="ru-RU" sz="4800" dirty="0"/>
            </a:b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3368895123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A97B29-92E3-4C0A-A370-AA7B2D1329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97655"/>
            <a:ext cx="12192000" cy="1356360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«Волшебное королевство красок»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118F35A-8F35-4094-B903-FC7D63C966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0445" y="1058091"/>
            <a:ext cx="11691257" cy="5564778"/>
          </a:xfrm>
        </p:spPr>
        <p:txBody>
          <a:bodyPr>
            <a:normAutofit fontScale="92500" lnSpcReduction="20000"/>
          </a:bodyPr>
          <a:lstStyle/>
          <a:p>
            <a:r>
              <a: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Предварительная работа: </a:t>
            </a:r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познакомить детей с художественными материалами и жанрами художественных произведений. Знакомство детей с картинами: Я. Бродская «Март», А. Рылов «В голубом просторе», И.И. Шишкин «Мишки в сосновом лесу, В. Васнецов «Три богатыря», И.Левитан «Золотая осень», А. Саврасов «Грачи прилетели», И. Шишкин «Зима».</a:t>
            </a:r>
          </a:p>
          <a:p>
            <a:r>
              <a: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Оборудование: </a:t>
            </a:r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интерактивная доска (или проектор), кисточки, карта, презентация </a:t>
            </a:r>
            <a:r>
              <a:rPr lang="ru-RU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квест-игры</a:t>
            </a:r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письмо, аудиоматериал, коробка с художественными материалами (гуашь, акварель, цветные карандаши, восковые мелки), карточки с незаконченными рисунками, карточки разного цвета в виде капель красок (оранжевый, красный, синий, зелёный, жёлтый), изображения для игры «Найди недостаток в портретах», набор изображений для игры «Составь натюрморт», альбомные листы и карандаши, карточки для игры «Художники растворы», альбом для рисования по цифрам.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5313687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A97B29-92E3-4C0A-A370-AA7B2D1329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7539"/>
            <a:ext cx="12192000" cy="1293223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Вводная часть: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118F35A-8F35-4094-B903-FC7D63C966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252" y="1200514"/>
            <a:ext cx="11678194" cy="5812972"/>
          </a:xfrm>
        </p:spPr>
        <p:txBody>
          <a:bodyPr>
            <a:noAutofit/>
          </a:bodyPr>
          <a:lstStyle/>
          <a:p>
            <a:r>
              <a:rPr lang="ru-RU" sz="2800" b="1" i="1" dirty="0">
                <a:solidFill>
                  <a:srgbClr val="000000"/>
                </a:solidFill>
                <a:latin typeface="Times New Roman"/>
                <a:ea typeface="Times New Roman"/>
              </a:rPr>
              <a:t>Педагог:</a:t>
            </a:r>
            <a:r>
              <a:rPr lang="ru-RU" sz="2800" dirty="0">
                <a:solidFill>
                  <a:srgbClr val="000000"/>
                </a:solidFill>
                <a:latin typeface="Times New Roman"/>
                <a:ea typeface="Times New Roman"/>
              </a:rPr>
              <a:t> Добрый день, дорогие ребята! У меня сегодня прекрасное настроение и я хочу его передать всем вам.  Я приглашаю всех встать в круг радости и сказать друг другу добрые пожелания.</a:t>
            </a:r>
            <a:endParaRPr lang="ru-RU" sz="2800" dirty="0">
              <a:latin typeface="Times New Roman"/>
              <a:ea typeface="Times New Roman"/>
            </a:endParaRPr>
          </a:p>
          <a:p>
            <a:pPr algn="ctr">
              <a:buNone/>
            </a:pPr>
            <a:r>
              <a:rPr lang="ru-RU" sz="2400" i="1" dirty="0">
                <a:solidFill>
                  <a:srgbClr val="000000"/>
                </a:solidFill>
                <a:latin typeface="Times New Roman"/>
                <a:ea typeface="Times New Roman"/>
              </a:rPr>
              <a:t>Желаю счастья и добра</a:t>
            </a:r>
            <a:br>
              <a:rPr lang="ru-RU" sz="2400" i="1" dirty="0">
                <a:solidFill>
                  <a:srgbClr val="000000"/>
                </a:solidFill>
                <a:latin typeface="Times New Roman"/>
                <a:ea typeface="Times New Roman"/>
              </a:rPr>
            </a:br>
            <a:r>
              <a:rPr lang="ru-RU" sz="2400" i="1" dirty="0">
                <a:solidFill>
                  <a:srgbClr val="000000"/>
                </a:solidFill>
                <a:latin typeface="Times New Roman"/>
                <a:ea typeface="Times New Roman"/>
              </a:rPr>
              <a:t>Всем детям с самого утра!</a:t>
            </a:r>
            <a:endParaRPr lang="ru-RU" sz="2400" dirty="0">
              <a:latin typeface="Times New Roman"/>
              <a:ea typeface="Times New Roman"/>
            </a:endParaRPr>
          </a:p>
          <a:p>
            <a:r>
              <a:rPr lang="ru-RU" sz="2800" b="1" i="1" dirty="0">
                <a:solidFill>
                  <a:srgbClr val="000000"/>
                </a:solidFill>
                <a:latin typeface="Times New Roman"/>
                <a:ea typeface="Times New Roman"/>
              </a:rPr>
              <a:t>П: </a:t>
            </a:r>
            <a:r>
              <a:rPr lang="ru-RU" sz="2800" dirty="0">
                <a:solidFill>
                  <a:srgbClr val="000000"/>
                </a:solidFill>
                <a:latin typeface="Times New Roman"/>
                <a:ea typeface="Times New Roman"/>
              </a:rPr>
              <a:t>Сегодня мы отправимся в гости. Как вы думаете, к кому?</a:t>
            </a:r>
            <a:endParaRPr lang="ru-RU" sz="2800" dirty="0">
              <a:latin typeface="Times New Roman"/>
              <a:ea typeface="Times New Roman"/>
            </a:endParaRPr>
          </a:p>
          <a:p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Ответы детей.</a:t>
            </a:r>
            <a:endParaRPr lang="ru-RU" sz="2800" dirty="0">
              <a:latin typeface="Times New Roman"/>
              <a:ea typeface="Times New Roman"/>
            </a:endParaRPr>
          </a:p>
          <a:p>
            <a:r>
              <a:rPr lang="ru-RU" sz="2800" b="1" i="1" dirty="0">
                <a:solidFill>
                  <a:srgbClr val="000000"/>
                </a:solidFill>
                <a:latin typeface="Times New Roman"/>
                <a:ea typeface="Times New Roman"/>
              </a:rPr>
              <a:t>П: </a:t>
            </a:r>
            <a:r>
              <a:rPr lang="ru-RU" sz="2800" dirty="0">
                <a:solidFill>
                  <a:srgbClr val="000000"/>
                </a:solidFill>
                <a:latin typeface="Times New Roman"/>
                <a:ea typeface="Times New Roman"/>
              </a:rPr>
              <a:t>Сейчас я вам дам подсказку, слушайте внимательно: </a:t>
            </a:r>
            <a:endParaRPr lang="ru-RU" sz="2800" dirty="0">
              <a:latin typeface="Times New Roman"/>
              <a:ea typeface="Times New Roman"/>
            </a:endParaRPr>
          </a:p>
          <a:p>
            <a:pPr indent="360680" algn="ctr">
              <a:spcAft>
                <a:spcPts val="0"/>
              </a:spcAft>
              <a:buNone/>
            </a:pPr>
            <a:r>
              <a:rPr lang="ru-RU" sz="2400" i="1" dirty="0">
                <a:solidFill>
                  <a:srgbClr val="000000"/>
                </a:solidFill>
                <a:latin typeface="Times New Roman"/>
                <a:ea typeface="Times New Roman"/>
              </a:rPr>
              <a:t>И белить, и красить можно,</a:t>
            </a:r>
            <a:r>
              <a:rPr lang="ru-RU" sz="2400" dirty="0">
                <a:latin typeface="Times New Roman"/>
                <a:ea typeface="Times New Roman"/>
              </a:rPr>
              <a:t> </a:t>
            </a:r>
            <a:r>
              <a:rPr lang="ru-RU" sz="2400" i="1" dirty="0">
                <a:solidFill>
                  <a:srgbClr val="000000"/>
                </a:solidFill>
                <a:latin typeface="Times New Roman"/>
                <a:ea typeface="Times New Roman"/>
              </a:rPr>
              <a:t>ею можно рисовать,</a:t>
            </a:r>
            <a:br>
              <a:rPr lang="ru-RU" sz="2400" dirty="0">
                <a:latin typeface="Times New Roman"/>
                <a:ea typeface="Times New Roman"/>
              </a:rPr>
            </a:br>
            <a:r>
              <a:rPr lang="ru-RU" sz="2400" i="1" dirty="0">
                <a:solidFill>
                  <a:srgbClr val="000000"/>
                </a:solidFill>
                <a:latin typeface="Times New Roman"/>
                <a:ea typeface="Times New Roman"/>
              </a:rPr>
              <a:t>Только надо осторожно, чтоб себя не замарать.</a:t>
            </a:r>
            <a:endParaRPr lang="ru-RU" sz="2400" dirty="0">
              <a:latin typeface="Times New Roman"/>
              <a:ea typeface="Times New Roman"/>
            </a:endParaRPr>
          </a:p>
          <a:p>
            <a:pPr indent="360680"/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Ответы детей </a:t>
            </a:r>
            <a:r>
              <a:rPr lang="ru-RU" sz="2800" dirty="0">
                <a:solidFill>
                  <a:srgbClr val="000000"/>
                </a:solidFill>
                <a:latin typeface="Times New Roman"/>
                <a:ea typeface="Times New Roman"/>
              </a:rPr>
              <a:t>(кисточка).</a:t>
            </a:r>
            <a:endParaRPr lang="ru-RU" sz="2800" dirty="0"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505313687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A97B29-92E3-4C0A-A370-AA7B2D1329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94610"/>
            <a:ext cx="12192000" cy="1293223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часть: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118F35A-8F35-4094-B903-FC7D63C966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007" y="809897"/>
            <a:ext cx="11678194" cy="5812972"/>
          </a:xfrm>
        </p:spPr>
        <p:txBody>
          <a:bodyPr>
            <a:noAutofit/>
          </a:bodyPr>
          <a:lstStyle/>
          <a:p>
            <a:pPr indent="360680">
              <a:spcAft>
                <a:spcPts val="0"/>
              </a:spcAft>
            </a:pPr>
            <a:r>
              <a:rPr lang="ru-RU" sz="2800" b="1" i="1" dirty="0">
                <a:solidFill>
                  <a:srgbClr val="000000"/>
                </a:solidFill>
                <a:latin typeface="Times New Roman"/>
                <a:ea typeface="Times New Roman"/>
              </a:rPr>
              <a:t>П:</a:t>
            </a: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800" dirty="0">
                <a:solidFill>
                  <a:srgbClr val="000000"/>
                </a:solidFill>
                <a:latin typeface="Times New Roman"/>
                <a:ea typeface="Times New Roman"/>
              </a:rPr>
              <a:t>Совершенно верно, сегодня мы отправимся в гости к Королеве Кисточке. А живет она в волшебном королевстве Красок. Кисточка нас ждет и приготовила подарки. Она прислала карту, чтобы мы не заблудились в её королевстве. Кисточка очень любит рисовать разноцветные картины.</a:t>
            </a:r>
          </a:p>
          <a:p>
            <a:pPr indent="360680">
              <a:spcAft>
                <a:spcPts val="0"/>
              </a:spcAft>
            </a:pPr>
            <a:endParaRPr lang="ru-RU" sz="28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indent="360680">
              <a:spcAft>
                <a:spcPts val="0"/>
              </a:spcAft>
            </a:pPr>
            <a:endParaRPr lang="ru-RU" sz="28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indent="360680">
              <a:spcAft>
                <a:spcPts val="0"/>
              </a:spcAft>
            </a:pPr>
            <a:endParaRPr lang="ru-RU" sz="28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indent="360680">
              <a:spcAft>
                <a:spcPts val="0"/>
              </a:spcAft>
            </a:pPr>
            <a:endParaRPr lang="ru-RU" sz="28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indent="360680">
              <a:spcAft>
                <a:spcPts val="0"/>
              </a:spcAft>
            </a:pPr>
            <a:endParaRPr lang="ru-RU" sz="28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indent="360680">
              <a:spcAft>
                <a:spcPts val="0"/>
              </a:spcAft>
            </a:pPr>
            <a:endParaRPr lang="ru-RU" sz="20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indent="360680">
              <a:spcAft>
                <a:spcPts val="0"/>
              </a:spcAft>
            </a:pPr>
            <a:r>
              <a:rPr lang="ru-RU" sz="2800" b="1" i="1" dirty="0">
                <a:solidFill>
                  <a:srgbClr val="000000"/>
                </a:solidFill>
                <a:latin typeface="Times New Roman"/>
                <a:ea typeface="Times New Roman"/>
              </a:rPr>
              <a:t>П:</a:t>
            </a:r>
            <a:r>
              <a:rPr lang="ru-RU" sz="2800" dirty="0">
                <a:solidFill>
                  <a:srgbClr val="000000"/>
                </a:solidFill>
                <a:latin typeface="Times New Roman"/>
                <a:ea typeface="Times New Roman"/>
              </a:rPr>
              <a:t> Ой, а что это происходит с красками на картине, они испарились.</a:t>
            </a:r>
            <a:endParaRPr lang="ru-RU" sz="2800" dirty="0">
              <a:latin typeface="Times New Roman"/>
              <a:ea typeface="Times New Roman"/>
            </a:endParaRPr>
          </a:p>
          <a:p>
            <a:pPr indent="360680">
              <a:spcAft>
                <a:spcPts val="0"/>
              </a:spcAft>
              <a:buNone/>
            </a:pPr>
            <a:endParaRPr lang="ru-RU" sz="2400" dirty="0">
              <a:latin typeface="Times New Roman"/>
              <a:ea typeface="Times New Roman"/>
            </a:endParaRPr>
          </a:p>
          <a:p>
            <a:endParaRPr lang="ru-RU" sz="2800" dirty="0">
              <a:latin typeface="Times New Roman"/>
              <a:ea typeface="Times New Roman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31471" y="2465298"/>
            <a:ext cx="3009855" cy="347830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15505" y="2427333"/>
            <a:ext cx="3012758" cy="35423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0531368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A97B29-92E3-4C0A-A370-AA7B2D1329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56754"/>
            <a:ext cx="12192000" cy="1293223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Вводная часть: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118F35A-8F35-4094-B903-FC7D63C966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007" y="809897"/>
            <a:ext cx="11678194" cy="5812972"/>
          </a:xfrm>
        </p:spPr>
        <p:txBody>
          <a:bodyPr>
            <a:noAutofit/>
          </a:bodyPr>
          <a:lstStyle/>
          <a:p>
            <a:pPr indent="360680">
              <a:spcAft>
                <a:spcPts val="0"/>
              </a:spcAft>
            </a:pPr>
            <a:r>
              <a:rPr lang="ru-RU" sz="2800" b="1" i="1" dirty="0">
                <a:solidFill>
                  <a:srgbClr val="000000"/>
                </a:solidFill>
                <a:latin typeface="Times New Roman"/>
                <a:ea typeface="Times New Roman"/>
              </a:rPr>
              <a:t>П: </a:t>
            </a:r>
            <a:r>
              <a:rPr lang="ru-RU" sz="2800" dirty="0">
                <a:solidFill>
                  <a:srgbClr val="000000"/>
                </a:solidFill>
                <a:latin typeface="Times New Roman"/>
                <a:ea typeface="Times New Roman"/>
              </a:rPr>
              <a:t>Смотрите, здесь появилось какое-то письмо:</a:t>
            </a:r>
          </a:p>
          <a:p>
            <a:pPr indent="360680">
              <a:spcAft>
                <a:spcPts val="0"/>
              </a:spcAft>
            </a:pPr>
            <a:endParaRPr lang="ru-RU" sz="800" dirty="0">
              <a:latin typeface="Times New Roman"/>
              <a:ea typeface="Times New Roman"/>
            </a:endParaRPr>
          </a:p>
          <a:p>
            <a:pPr indent="360680" algn="ctr">
              <a:spcAft>
                <a:spcPts val="0"/>
              </a:spcAft>
              <a:buNone/>
            </a:pPr>
            <a:r>
              <a:rPr lang="ru-RU" sz="2800" i="1" dirty="0">
                <a:solidFill>
                  <a:srgbClr val="000000"/>
                </a:solidFill>
                <a:latin typeface="Times New Roman"/>
                <a:ea typeface="Times New Roman"/>
              </a:rPr>
              <a:t>«Всем привет! Я забрала пять самых ярких красок, без них ваши картины серы и некрасивые!  Чтобы получить свои цвета назад вам придется потрудиться. Я приготовила препятствия на вашем пути. Надеюсь, что вы не справитесь и все подарки достанутся мне. </a:t>
            </a:r>
          </a:p>
          <a:p>
            <a:pPr indent="360680" algn="r">
              <a:spcAft>
                <a:spcPts val="0"/>
              </a:spcAft>
              <a:buNone/>
            </a:pPr>
            <a:r>
              <a:rPr lang="ru-RU" sz="2800" b="1" i="1" dirty="0">
                <a:solidFill>
                  <a:srgbClr val="000000"/>
                </a:solidFill>
                <a:latin typeface="Times New Roman"/>
                <a:ea typeface="Times New Roman"/>
              </a:rPr>
              <a:t>   Ваша Клякса</a:t>
            </a: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».    </a:t>
            </a:r>
          </a:p>
          <a:p>
            <a:pPr indent="360680" algn="ctr">
              <a:spcAft>
                <a:spcPts val="0"/>
              </a:spcAft>
              <a:buNone/>
            </a:pPr>
            <a:endParaRPr lang="ru-RU" sz="600" dirty="0">
              <a:latin typeface="Times New Roman"/>
              <a:ea typeface="Times New Roman"/>
            </a:endParaRPr>
          </a:p>
          <a:p>
            <a:pPr indent="360680">
              <a:spcAft>
                <a:spcPts val="0"/>
              </a:spcAft>
            </a:pPr>
            <a:r>
              <a:rPr lang="ru-RU" sz="2800" b="1" i="1" dirty="0">
                <a:solidFill>
                  <a:srgbClr val="000000"/>
                </a:solidFill>
                <a:latin typeface="Times New Roman"/>
                <a:ea typeface="Times New Roman"/>
              </a:rPr>
              <a:t>П: </a:t>
            </a:r>
            <a:r>
              <a:rPr lang="ru-RU" sz="2800" dirty="0">
                <a:solidFill>
                  <a:srgbClr val="000000"/>
                </a:solidFill>
                <a:latin typeface="Times New Roman"/>
                <a:ea typeface="Times New Roman"/>
              </a:rPr>
              <a:t>Ну что, постараемся справиться со всеми трудностями и вернуть нашим картинам цвета? </a:t>
            </a:r>
            <a:endParaRPr lang="ru-RU" sz="2800" dirty="0">
              <a:latin typeface="Times New Roman"/>
              <a:ea typeface="Times New Roman"/>
            </a:endParaRPr>
          </a:p>
          <a:p>
            <a:pPr indent="360680">
              <a:spcAft>
                <a:spcPts val="0"/>
              </a:spcAft>
            </a:pP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Ответы детей.</a:t>
            </a:r>
            <a:endParaRPr lang="ru-RU" sz="2800" dirty="0">
              <a:latin typeface="Times New Roman"/>
              <a:ea typeface="Times New Roman"/>
            </a:endParaRPr>
          </a:p>
          <a:p>
            <a:pPr indent="360680">
              <a:spcAft>
                <a:spcPts val="0"/>
              </a:spcAft>
            </a:pPr>
            <a:r>
              <a:rPr lang="ru-RU" sz="2800" b="1" i="1" dirty="0">
                <a:solidFill>
                  <a:srgbClr val="000000"/>
                </a:solidFill>
                <a:latin typeface="Times New Roman"/>
                <a:ea typeface="Times New Roman"/>
              </a:rPr>
              <a:t>П:</a:t>
            </a:r>
            <a:r>
              <a:rPr lang="ru-RU" sz="2800" dirty="0">
                <a:solidFill>
                  <a:srgbClr val="000000"/>
                </a:solidFill>
                <a:latin typeface="Times New Roman"/>
                <a:ea typeface="Times New Roman"/>
              </a:rPr>
              <a:t> Давайте внимательно изучим с вами карту.</a:t>
            </a:r>
            <a:endParaRPr lang="ru-RU" sz="2800" dirty="0">
              <a:latin typeface="Times New Roman"/>
              <a:ea typeface="Times New Roman"/>
            </a:endParaRPr>
          </a:p>
          <a:p>
            <a:pPr indent="360680">
              <a:spcAft>
                <a:spcPts val="0"/>
              </a:spcAft>
              <a:buNone/>
            </a:pPr>
            <a:r>
              <a:rPr lang="ru-RU" sz="2800" dirty="0">
                <a:solidFill>
                  <a:srgbClr val="000000"/>
                </a:solidFill>
                <a:latin typeface="Times New Roman"/>
                <a:ea typeface="Times New Roman"/>
              </a:rPr>
              <a:t>Педагог с детьми изучают карту.</a:t>
            </a:r>
            <a:endParaRPr lang="ru-RU" sz="2800" dirty="0">
              <a:latin typeface="Times New Roman"/>
              <a:ea typeface="Times New Roman"/>
            </a:endParaRPr>
          </a:p>
          <a:p>
            <a:endParaRPr lang="ru-RU" sz="2800" dirty="0"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505313687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Группа 27"/>
          <p:cNvGrpSpPr/>
          <p:nvPr/>
        </p:nvGrpSpPr>
        <p:grpSpPr>
          <a:xfrm>
            <a:off x="857204" y="169872"/>
            <a:ext cx="10477591" cy="6450273"/>
            <a:chOff x="857204" y="169872"/>
            <a:chExt cx="10477591" cy="6450273"/>
          </a:xfrm>
        </p:grpSpPr>
        <p:grpSp>
          <p:nvGrpSpPr>
            <p:cNvPr id="2" name="Группа 1">
              <a:extLst>
                <a:ext uri="{FF2B5EF4-FFF2-40B4-BE49-F238E27FC236}">
                  <a16:creationId xmlns:a16="http://schemas.microsoft.com/office/drawing/2014/main" id="{4B8EAEA1-1664-44FB-9AE2-A67B5818445D}"/>
                </a:ext>
              </a:extLst>
            </p:cNvPr>
            <p:cNvGrpSpPr/>
            <p:nvPr/>
          </p:nvGrpSpPr>
          <p:grpSpPr>
            <a:xfrm>
              <a:off x="857204" y="169872"/>
              <a:ext cx="10477591" cy="6450273"/>
              <a:chOff x="857204" y="169872"/>
              <a:chExt cx="10477591" cy="6450273"/>
            </a:xfrm>
          </p:grpSpPr>
          <p:pic>
            <p:nvPicPr>
              <p:cNvPr id="1026" name="Picture 2" descr="https://sun1-94.userapi.com/N14iaRej0EfsuFe_6QvwgpKeyKMrRRRmnYEuxw/liCzvSxOC4w.jpg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857204" y="237855"/>
                <a:ext cx="10477591" cy="6382290"/>
              </a:xfrm>
              <a:prstGeom prst="rect">
                <a:avLst/>
              </a:prstGeom>
              <a:noFill/>
            </p:spPr>
          </p:pic>
          <p:pic>
            <p:nvPicPr>
              <p:cNvPr id="2054" name="Picture 6">
                <a:extLst>
                  <a:ext uri="{FF2B5EF4-FFF2-40B4-BE49-F238E27FC236}">
                    <a16:creationId xmlns:a16="http://schemas.microsoft.com/office/drawing/2014/main" id="{C775F39E-D39D-4A34-8297-DABA2E1A48B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9888939">
                <a:off x="1247884" y="514904"/>
                <a:ext cx="1179188" cy="143374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56" name="Picture 8">
                <a:extLst>
                  <a:ext uri="{FF2B5EF4-FFF2-40B4-BE49-F238E27FC236}">
                    <a16:creationId xmlns:a16="http://schemas.microsoft.com/office/drawing/2014/main" id="{0F9ED476-621E-451E-B18E-773BE33BDD3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404069" flipH="1">
                <a:off x="2745741" y="363648"/>
                <a:ext cx="1304196" cy="158573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64" name="Picture 16">
                <a:extLst>
                  <a:ext uri="{FF2B5EF4-FFF2-40B4-BE49-F238E27FC236}">
                    <a16:creationId xmlns:a16="http://schemas.microsoft.com/office/drawing/2014/main" id="{094ADBC7-08A0-4E17-A24E-5FECFABCB9A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email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3000" b="98625" l="0" r="99125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15613" y="169872"/>
                <a:ext cx="682180" cy="68218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66" name="Picture 18">
                <a:extLst>
                  <a:ext uri="{FF2B5EF4-FFF2-40B4-BE49-F238E27FC236}">
                    <a16:creationId xmlns:a16="http://schemas.microsoft.com/office/drawing/2014/main" id="{93ACD6D8-E73C-4C43-8F46-EA66EE5166A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 cstate="email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7889" b="90000" l="1111" r="99222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1682701" y="5308847"/>
                <a:ext cx="519342" cy="51934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2" name="Picture 18">
                <a:extLst>
                  <a:ext uri="{FF2B5EF4-FFF2-40B4-BE49-F238E27FC236}">
                    <a16:creationId xmlns:a16="http://schemas.microsoft.com/office/drawing/2014/main" id="{FB042C49-15DD-482B-9267-8BF79D3085E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 cstate="email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7889" b="90000" l="1111" r="99222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8471609" flipH="1">
                <a:off x="3096622" y="4682602"/>
                <a:ext cx="519342" cy="51934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3" name="Picture 18">
                <a:extLst>
                  <a:ext uri="{FF2B5EF4-FFF2-40B4-BE49-F238E27FC236}">
                    <a16:creationId xmlns:a16="http://schemas.microsoft.com/office/drawing/2014/main" id="{80657289-CC9A-4525-A386-85B17DB9FAE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 cstate="email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7889" b="90000" l="1111" r="99222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7894834" flipH="1">
                <a:off x="3699886" y="3520973"/>
                <a:ext cx="519342" cy="51934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4" name="Picture 18">
                <a:extLst>
                  <a:ext uri="{FF2B5EF4-FFF2-40B4-BE49-F238E27FC236}">
                    <a16:creationId xmlns:a16="http://schemas.microsoft.com/office/drawing/2014/main" id="{25ACC73E-5D0E-4BBD-A324-3CD0234A987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 cstate="email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7889" b="90000" l="1111" r="99222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3469404" flipH="1">
                <a:off x="5558902" y="3721225"/>
                <a:ext cx="519342" cy="51934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5" name="Picture 18">
                <a:extLst>
                  <a:ext uri="{FF2B5EF4-FFF2-40B4-BE49-F238E27FC236}">
                    <a16:creationId xmlns:a16="http://schemas.microsoft.com/office/drawing/2014/main" id="{119C8D0E-52B4-4CF0-91AD-AE77A9E0EC9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 cstate="email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7889" b="90000" l="1111" r="99222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3753773" flipH="1">
                <a:off x="6060427" y="4800230"/>
                <a:ext cx="519342" cy="51934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6" name="Picture 18">
                <a:extLst>
                  <a:ext uri="{FF2B5EF4-FFF2-40B4-BE49-F238E27FC236}">
                    <a16:creationId xmlns:a16="http://schemas.microsoft.com/office/drawing/2014/main" id="{D0F03EA3-9CF2-414A-BD90-D4C1754D298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 cstate="email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7889" b="90000" l="1111" r="99222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7357011" y="5438046"/>
                <a:ext cx="519342" cy="51934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18">
                <a:extLst>
                  <a:ext uri="{FF2B5EF4-FFF2-40B4-BE49-F238E27FC236}">
                    <a16:creationId xmlns:a16="http://schemas.microsoft.com/office/drawing/2014/main" id="{7AB0B542-041F-4C6F-B370-C6DC5C23721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 cstate="email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7889" b="90000" l="1111" r="99222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6560379" flipH="1">
                <a:off x="8893117" y="4422671"/>
                <a:ext cx="519342" cy="51934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8" name="Picture 18">
                <a:extLst>
                  <a:ext uri="{FF2B5EF4-FFF2-40B4-BE49-F238E27FC236}">
                    <a16:creationId xmlns:a16="http://schemas.microsoft.com/office/drawing/2014/main" id="{E9CEA5B4-7EF1-46C4-B121-1CCBBF1C2EA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 cstate="email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7889" b="90000" l="1111" r="99222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3680522" flipH="1">
                <a:off x="8288105" y="3169329"/>
                <a:ext cx="519342" cy="51934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D6EC0E35-CE34-447F-A485-E9103E7C79F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 cstate="email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7889" b="90000" l="1111" r="99222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 flipH="1">
                <a:off x="6572557" y="2542933"/>
                <a:ext cx="519342" cy="51934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" name="Picture 18">
                <a:extLst>
                  <a:ext uri="{FF2B5EF4-FFF2-40B4-BE49-F238E27FC236}">
                    <a16:creationId xmlns:a16="http://schemas.microsoft.com/office/drawing/2014/main" id="{CED1A0B6-4412-437F-A19F-7FD81D3CCB9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 cstate="email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7889" b="90000" l="1111" r="99222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 flipH="1">
                <a:off x="4516514" y="2613955"/>
                <a:ext cx="519342" cy="51934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1" name="Picture 18">
                <a:extLst>
                  <a:ext uri="{FF2B5EF4-FFF2-40B4-BE49-F238E27FC236}">
                    <a16:creationId xmlns:a16="http://schemas.microsoft.com/office/drawing/2014/main" id="{438E497C-FAA6-4E11-BDB4-00D30FD6D1A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 cstate="email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7889" b="90000" l="1111" r="99222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3218030" flipH="1">
                <a:off x="2878829" y="2004744"/>
                <a:ext cx="519342" cy="51934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22" name="TextBox 21"/>
            <p:cNvSpPr txBox="1"/>
            <p:nvPr/>
          </p:nvSpPr>
          <p:spPr>
            <a:xfrm>
              <a:off x="1254032" y="4506687"/>
              <a:ext cx="2142309" cy="584775"/>
            </a:xfrm>
            <a:prstGeom prst="rect">
              <a:avLst/>
            </a:prstGeom>
            <a:solidFill>
              <a:srgbClr val="92D050"/>
            </a:solidFill>
            <a:ln w="19050">
              <a:solidFill>
                <a:srgbClr val="00B05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>
                  <a:latin typeface="Times New Roman" pitchFamily="18" charset="0"/>
                  <a:cs typeface="Times New Roman" pitchFamily="18" charset="0"/>
                </a:rPr>
                <a:t>ДВОРЕЦ </a:t>
              </a:r>
              <a:br>
                <a:rPr lang="ru-RU" sz="1600" b="1" dirty="0">
                  <a:latin typeface="Times New Roman" pitchFamily="18" charset="0"/>
                  <a:cs typeface="Times New Roman" pitchFamily="18" charset="0"/>
                </a:rPr>
              </a:br>
              <a:r>
                <a:rPr lang="ru-RU" sz="1600" b="1" dirty="0">
                  <a:latin typeface="Times New Roman" pitchFamily="18" charset="0"/>
                  <a:cs typeface="Times New Roman" pitchFamily="18" charset="0"/>
                </a:rPr>
                <a:t>КАЛЯКИ-МАЛЯКИ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4101737" y="5273041"/>
              <a:ext cx="1619794" cy="338554"/>
            </a:xfrm>
            <a:prstGeom prst="rect">
              <a:avLst/>
            </a:prstGeom>
            <a:solidFill>
              <a:srgbClr val="92D050"/>
            </a:solidFill>
            <a:ln w="19050">
              <a:solidFill>
                <a:srgbClr val="00B05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ru-RU" sz="1600" b="1" dirty="0">
                  <a:latin typeface="Times New Roman" pitchFamily="18" charset="0"/>
                  <a:cs typeface="Times New Roman" pitchFamily="18" charset="0"/>
                </a:rPr>
                <a:t>ЗАЗЕРКАЛЬЕ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6230981" y="5029201"/>
              <a:ext cx="2586447" cy="338554"/>
            </a:xfrm>
            <a:prstGeom prst="rect">
              <a:avLst/>
            </a:prstGeom>
            <a:solidFill>
              <a:srgbClr val="92D050"/>
            </a:solidFill>
            <a:ln w="19050">
              <a:solidFill>
                <a:srgbClr val="00B05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ru-RU" sz="1600" b="1" dirty="0">
                  <a:latin typeface="Times New Roman" pitchFamily="18" charset="0"/>
                  <a:cs typeface="Times New Roman" pitchFamily="18" charset="0"/>
                </a:rPr>
                <a:t>ДВОРЕЦ ВОЛШЕБСТВА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1619794" y="1750424"/>
              <a:ext cx="1867989" cy="584775"/>
            </a:xfrm>
            <a:prstGeom prst="rect">
              <a:avLst/>
            </a:prstGeom>
            <a:solidFill>
              <a:srgbClr val="92D050"/>
            </a:solidFill>
            <a:ln w="19050">
              <a:solidFill>
                <a:srgbClr val="00B05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>
                  <a:latin typeface="Times New Roman" pitchFamily="18" charset="0"/>
                  <a:cs typeface="Times New Roman" pitchFamily="18" charset="0"/>
                </a:rPr>
                <a:t>КОРОЛЕВСКИЙ</a:t>
              </a:r>
            </a:p>
            <a:p>
              <a:pPr algn="ctr"/>
              <a:r>
                <a:rPr lang="ru-RU" sz="1600" b="1" dirty="0">
                  <a:latin typeface="Times New Roman" pitchFamily="18" charset="0"/>
                  <a:cs typeface="Times New Roman" pitchFamily="18" charset="0"/>
                </a:rPr>
                <a:t>ДВОРЕЦ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4214947" y="2151019"/>
              <a:ext cx="2277294" cy="584775"/>
            </a:xfrm>
            <a:prstGeom prst="rect">
              <a:avLst/>
            </a:prstGeom>
            <a:solidFill>
              <a:srgbClr val="92D050"/>
            </a:solidFill>
            <a:ln w="19050">
              <a:solidFill>
                <a:srgbClr val="00B05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>
                  <a:latin typeface="Times New Roman" pitchFamily="18" charset="0"/>
                  <a:cs typeface="Times New Roman" pitchFamily="18" charset="0"/>
                </a:rPr>
                <a:t>ЗАМОК</a:t>
              </a:r>
            </a:p>
            <a:p>
              <a:pPr algn="ctr"/>
              <a:r>
                <a:rPr lang="ru-RU" sz="1600" b="1" dirty="0">
                  <a:latin typeface="Times New Roman" pitchFamily="18" charset="0"/>
                  <a:cs typeface="Times New Roman" pitchFamily="18" charset="0"/>
                </a:rPr>
                <a:t>ОЖИВШИХ КРАСОК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7071359" y="1833156"/>
              <a:ext cx="1550128" cy="338554"/>
            </a:xfrm>
            <a:prstGeom prst="rect">
              <a:avLst/>
            </a:prstGeom>
            <a:solidFill>
              <a:srgbClr val="92D050"/>
            </a:solidFill>
            <a:ln w="19050">
              <a:solidFill>
                <a:srgbClr val="00B05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ru-RU" sz="1600" b="1" dirty="0">
                  <a:latin typeface="Times New Roman" pitchFamily="18" charset="0"/>
                  <a:cs typeface="Times New Roman" pitchFamily="18" charset="0"/>
                </a:rPr>
                <a:t>РИСОВАЛКА</a:t>
              </a:r>
            </a:p>
          </p:txBody>
        </p:sp>
      </p:grp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118F35A-8F35-4094-B903-FC7D63C966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329" y="182880"/>
            <a:ext cx="11789546" cy="5933962"/>
          </a:xfrm>
        </p:spPr>
        <p:txBody>
          <a:bodyPr>
            <a:noAutofit/>
          </a:bodyPr>
          <a:lstStyle/>
          <a:p>
            <a:pPr indent="360680">
              <a:spcAft>
                <a:spcPts val="0"/>
              </a:spcAft>
            </a:pP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П: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</a:rPr>
              <a:t>Сначала мы должны побывать во дворце </a:t>
            </a:r>
            <a:r>
              <a:rPr lang="ru-RU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Каляки-Маляки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</a:rPr>
              <a:t>, зайти в Зазеркалье, затем через дворец Волшебства попасть в </a:t>
            </a:r>
            <a:r>
              <a:rPr lang="ru-RU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Рисовалку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</a:rPr>
              <a:t>, а дальше в замок Оживших красок и наконец в Королевский Дворец!</a:t>
            </a:r>
          </a:p>
          <a:p>
            <a:pPr indent="360680"/>
            <a:r>
              <a:rPr lang="ru-RU" sz="2400" b="1" i="1" dirty="0">
                <a:solidFill>
                  <a:srgbClr val="000000"/>
                </a:solidFill>
                <a:latin typeface="Times New Roman"/>
                <a:ea typeface="Times New Roman"/>
              </a:rPr>
              <a:t>П: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</a:rPr>
              <a:t> А отправиться в путешествие, нам помогут Волшебные Кисточки.</a:t>
            </a:r>
          </a:p>
          <a:p>
            <a:pPr indent="360680">
              <a:spcAft>
                <a:spcPts val="0"/>
              </a:spcAft>
              <a:buNone/>
            </a:pP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</a:rPr>
              <a:t>Педагог раздаёт каждому ребёнку кисточку.</a:t>
            </a:r>
          </a:p>
          <a:p>
            <a:pPr indent="360680">
              <a:spcAft>
                <a:spcPts val="0"/>
              </a:spcAft>
            </a:pPr>
            <a:r>
              <a:rPr lang="ru-RU" sz="2400" b="1" i="1" dirty="0">
                <a:solidFill>
                  <a:srgbClr val="000000"/>
                </a:solidFill>
                <a:latin typeface="Times New Roman"/>
                <a:ea typeface="Times New Roman"/>
              </a:rPr>
              <a:t>П: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</a:rPr>
              <a:t>Ребята, перед нашим путешествием, мы должны немного размяться. Хотите?</a:t>
            </a:r>
          </a:p>
          <a:p>
            <a:r>
              <a:rPr lang="ru-RU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Ответы детей.</a:t>
            </a:r>
          </a:p>
          <a:p>
            <a:pPr marL="45720" indent="0" algn="ctr">
              <a:buNone/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«Держим кисточки»</a:t>
            </a:r>
            <a:b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Держим кисточку вот так: </a:t>
            </a:r>
            <a:b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(Рука на локте. Кисточку держат тремя пальцами выше ее металлической части)</a:t>
            </a:r>
            <a:b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трудно? Нет, пустяк! Вправо – влево, вверх и вниз.</a:t>
            </a:r>
            <a:b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(Движения кистью руки по тексту).</a:t>
            </a:r>
            <a:b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Побежала наша кисть. А потом, а потом…</a:t>
            </a:r>
            <a:b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(Кисточку держат вертикально).</a:t>
            </a:r>
            <a:b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Кисточка бежит кругом. </a:t>
            </a:r>
            <a:b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(Выполняют тычки без краски на листе).</a:t>
            </a:r>
            <a:b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Закрутилась, как волчок. За тычком идет тычок!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2957302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8" name="Picture 6" descr="https://pokartine.ru/assets/images/savrasov-grachi-prileteli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79380" y="3532616"/>
            <a:ext cx="2195739" cy="2868184"/>
          </a:xfrm>
          <a:prstGeom prst="rect">
            <a:avLst/>
          </a:prstGeom>
          <a:noFill/>
        </p:spPr>
      </p:pic>
      <p:pic>
        <p:nvPicPr>
          <p:cNvPr id="18436" name="Picture 4" descr="https://pokartine.ru/assets/images/hudozhniki/shishkin/shishkin-zima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40146" y="4076489"/>
            <a:ext cx="4324984" cy="2272058"/>
          </a:xfrm>
          <a:prstGeom prst="rect">
            <a:avLst/>
          </a:prstGeom>
          <a:noFill/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B118F35A-8F35-4094-B903-FC7D63C966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84086"/>
            <a:ext cx="11904955" cy="5832756"/>
          </a:xfrm>
        </p:spPr>
        <p:txBody>
          <a:bodyPr>
            <a:noAutofit/>
          </a:bodyPr>
          <a:lstStyle/>
          <a:p>
            <a:pPr indent="360680">
              <a:spcAft>
                <a:spcPts val="0"/>
              </a:spcAft>
            </a:pP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П: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Молодцы! Тогда в путь. И первый пункт на карте –  дворец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Каляки-Маляки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здесь находится Картинная галерея. Чтобы туда попасть, взмахнём кисточкой. Будьте внимательны, здесь Клякса могла расставить ловушки…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>
              <a:spcAft>
                <a:spcPts val="0"/>
              </a:spcAft>
              <a:buNone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Звучит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аудиофрагмент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 algn="ctr">
              <a:spcAft>
                <a:spcPts val="0"/>
              </a:spcAft>
              <a:buNone/>
            </a:pPr>
            <a:r>
              <a:rPr lang="ru-RU" sz="2400" b="1" i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1. Дворец </a:t>
            </a:r>
            <a:r>
              <a:rPr lang="ru-RU" sz="2400" b="1" i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Каляки-Маляки</a:t>
            </a:r>
            <a:r>
              <a:rPr lang="ru-RU" sz="2400" b="1" i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60680">
              <a:spcAft>
                <a:spcPts val="0"/>
              </a:spcAft>
            </a:pP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П: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Вот мы и во дворце, а попали мы в загадочный зал художника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Каляки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Маляки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(репродукции художников). Посмотрите пожалуйста, картины каких художников вы здесь видите?        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60680">
              <a:spcAft>
                <a:spcPts val="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Ответы детей.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Аудиофрагмент ВОЛШЕБНАЯ КИСТОЧКА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3396344" y="1486989"/>
            <a:ext cx="304800" cy="304800"/>
          </a:xfrm>
          <a:prstGeom prst="rect">
            <a:avLst/>
          </a:prstGeom>
        </p:spPr>
      </p:pic>
      <p:pic>
        <p:nvPicPr>
          <p:cNvPr id="18434" name="Picture 2" descr="https://pbs.twimg.com/media/DPi4RkEWkAAE5DD.jpg:large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0968" y="4173131"/>
            <a:ext cx="2731317" cy="224787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809898" y="6048104"/>
            <a:ext cx="2808512" cy="30777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И. Левитан «Золотая осень»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368937" y="5982788"/>
            <a:ext cx="2460169" cy="30777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И. Шишкин «Зима»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58345" y="6030686"/>
            <a:ext cx="2808512" cy="30777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А. Саврасов «Грачи прилетели»</a:t>
            </a:r>
          </a:p>
        </p:txBody>
      </p:sp>
    </p:spTree>
    <p:extLst>
      <p:ext uri="{BB962C8B-B14F-4D97-AF65-F5344CB8AC3E}">
        <p14:creationId xmlns:p14="http://schemas.microsoft.com/office/powerpoint/2010/main" val="235599237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7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Базис">
  <a:themeElements>
    <a:clrScheme name="Оранжевый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Базис">
      <a:maj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63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446C221D-F63F-4DD8-B509-CFE168687BF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Базис</Template>
  <TotalTime>452</TotalTime>
  <Words>2198</Words>
  <Application>Microsoft Office PowerPoint</Application>
  <PresentationFormat>Широкоэкранный</PresentationFormat>
  <Paragraphs>193</Paragraphs>
  <Slides>24</Slides>
  <Notes>0</Notes>
  <HiddenSlides>0</HiddenSlides>
  <MMClips>6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8" baseType="lpstr">
      <vt:lpstr>Calibri</vt:lpstr>
      <vt:lpstr>Corbel</vt:lpstr>
      <vt:lpstr>Times New Roman</vt:lpstr>
      <vt:lpstr>Базис</vt:lpstr>
      <vt:lpstr>Квест-игра  «волшебное королевство красок»</vt:lpstr>
      <vt:lpstr>«Волшебное королевство красок»</vt:lpstr>
      <vt:lpstr>«Волшебное королевство красок»</vt:lpstr>
      <vt:lpstr>Вводная часть:</vt:lpstr>
      <vt:lpstr>Основная часть:</vt:lpstr>
      <vt:lpstr>Вводная часть: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Заключительная часть:</vt:lpstr>
      <vt:lpstr>Заключительная часть:</vt:lpstr>
      <vt:lpstr>Список использованной литературы:</vt:lpstr>
      <vt:lpstr>Спасибо за внимание!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«По страницам сказок К.И.Чуковского»</dc:title>
  <dc:creator>Валерий Анатольевич Инюткин</dc:creator>
  <cp:lastModifiedBy>Васильева Анастасия Александровна</cp:lastModifiedBy>
  <cp:revision>84</cp:revision>
  <dcterms:created xsi:type="dcterms:W3CDTF">2020-05-14T15:20:11Z</dcterms:created>
  <dcterms:modified xsi:type="dcterms:W3CDTF">2022-08-24T09:33:36Z</dcterms:modified>
</cp:coreProperties>
</file>